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6"/>
  </p:notesMasterIdLst>
  <p:handoutMasterIdLst>
    <p:handoutMasterId r:id="rId17"/>
  </p:handoutMasterIdLst>
  <p:sldIdLst>
    <p:sldId id="297" r:id="rId2"/>
    <p:sldId id="304" r:id="rId3"/>
    <p:sldId id="298" r:id="rId4"/>
    <p:sldId id="305" r:id="rId5"/>
    <p:sldId id="299" r:id="rId6"/>
    <p:sldId id="302" r:id="rId7"/>
    <p:sldId id="303" r:id="rId8"/>
    <p:sldId id="300" r:id="rId9"/>
    <p:sldId id="301" r:id="rId10"/>
    <p:sldId id="306" r:id="rId11"/>
    <p:sldId id="290" r:id="rId12"/>
    <p:sldId id="307" r:id="rId13"/>
    <p:sldId id="293" r:id="rId14"/>
    <p:sldId id="296" r:id="rId15"/>
  </p:sldIdLst>
  <p:sldSz cx="7559675" cy="10691813"/>
  <p:notesSz cx="6858000" cy="9945688"/>
  <p:defaultTextStyle>
    <a:defPPr>
      <a:defRPr lang="en-GB"/>
    </a:defPPr>
    <a:lvl1pPr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icrosoft YaHei" charset="-122"/>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icrosoft YaHei" charset="-122"/>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icrosoft YaHei" charset="-122"/>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icrosoft YaHei" charset="-122"/>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icrosoft YaHei" charset="-122"/>
        <a:cs typeface="+mn-cs"/>
      </a:defRPr>
    </a:lvl5pPr>
    <a:lvl6pPr marL="2286000" algn="l" defTabSz="914400" rtl="0" eaLnBrk="1" latinLnBrk="0" hangingPunct="1">
      <a:defRPr sz="2400" kern="1200">
        <a:solidFill>
          <a:schemeClr val="bg1"/>
        </a:solidFill>
        <a:latin typeface="Times New Roman" pitchFamily="18" charset="0"/>
        <a:ea typeface="Microsoft YaHei" charset="-122"/>
        <a:cs typeface="+mn-cs"/>
      </a:defRPr>
    </a:lvl6pPr>
    <a:lvl7pPr marL="2743200" algn="l" defTabSz="914400" rtl="0" eaLnBrk="1" latinLnBrk="0" hangingPunct="1">
      <a:defRPr sz="2400" kern="1200">
        <a:solidFill>
          <a:schemeClr val="bg1"/>
        </a:solidFill>
        <a:latin typeface="Times New Roman" pitchFamily="18" charset="0"/>
        <a:ea typeface="Microsoft YaHei" charset="-122"/>
        <a:cs typeface="+mn-cs"/>
      </a:defRPr>
    </a:lvl7pPr>
    <a:lvl8pPr marL="3200400" algn="l" defTabSz="914400" rtl="0" eaLnBrk="1" latinLnBrk="0" hangingPunct="1">
      <a:defRPr sz="2400" kern="1200">
        <a:solidFill>
          <a:schemeClr val="bg1"/>
        </a:solidFill>
        <a:latin typeface="Times New Roman" pitchFamily="18" charset="0"/>
        <a:ea typeface="Microsoft YaHei" charset="-122"/>
        <a:cs typeface="+mn-cs"/>
      </a:defRPr>
    </a:lvl8pPr>
    <a:lvl9pPr marL="3657600" algn="l" defTabSz="914400" rtl="0" eaLnBrk="1" latinLnBrk="0" hangingPunct="1">
      <a:defRPr sz="2400" kern="1200">
        <a:solidFill>
          <a:schemeClr val="bg1"/>
        </a:solidFill>
        <a:latin typeface="Times New Roman" pitchFamily="18" charset="0"/>
        <a:ea typeface="Microsoft YaHei" charset="-122"/>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71" autoAdjust="0"/>
    <p:restoredTop sz="94660"/>
  </p:normalViewPr>
  <p:slideViewPr>
    <p:cSldViewPr showGuides="1">
      <p:cViewPr>
        <p:scale>
          <a:sx n="90" d="100"/>
          <a:sy n="90" d="100"/>
        </p:scale>
        <p:origin x="-870" y="3150"/>
      </p:cViewPr>
      <p:guideLst>
        <p:guide orient="horz" pos="2278"/>
        <p:guide pos="2381"/>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70" d="100"/>
        <a:sy n="70" d="100"/>
      </p:scale>
      <p:origin x="0" y="0"/>
    </p:cViewPr>
  </p:sorterViewPr>
  <p:notesViewPr>
    <p:cSldViewPr showGuides="1">
      <p:cViewPr varScale="1">
        <p:scale>
          <a:sx n="47" d="100"/>
          <a:sy n="47" d="100"/>
        </p:scale>
        <p:origin x="-298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680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sz="quarter" idx="1"/>
          </p:nvPr>
        </p:nvSpPr>
        <p:spPr>
          <a:xfrm>
            <a:off x="3884613" y="0"/>
            <a:ext cx="2971800" cy="496808"/>
          </a:xfrm>
          <a:prstGeom prst="rect">
            <a:avLst/>
          </a:prstGeom>
        </p:spPr>
        <p:txBody>
          <a:bodyPr vert="horz" lIns="91440" tIns="45720" rIns="91440" bIns="45720" rtlCol="0"/>
          <a:lstStyle>
            <a:lvl1pPr algn="r">
              <a:defRPr sz="1200"/>
            </a:lvl1pPr>
          </a:lstStyle>
          <a:p>
            <a:pPr>
              <a:defRPr/>
            </a:pPr>
            <a:fld id="{1F292E67-2F10-41C2-B142-6C5FC877707D}" type="datetimeFigureOut">
              <a:rPr lang="de-DE"/>
              <a:pPr>
                <a:defRPr/>
              </a:pPr>
              <a:t>24.05.2017</a:t>
            </a:fld>
            <a:endParaRPr lang="de-DE"/>
          </a:p>
        </p:txBody>
      </p:sp>
      <p:sp>
        <p:nvSpPr>
          <p:cNvPr id="4" name="Fußzeilenplatzhalter 3"/>
          <p:cNvSpPr>
            <a:spLocks noGrp="1"/>
          </p:cNvSpPr>
          <p:nvPr>
            <p:ph type="ftr" sz="quarter" idx="2"/>
          </p:nvPr>
        </p:nvSpPr>
        <p:spPr>
          <a:xfrm>
            <a:off x="0" y="9447293"/>
            <a:ext cx="2971800" cy="496808"/>
          </a:xfrm>
          <a:prstGeom prst="rect">
            <a:avLst/>
          </a:prstGeom>
        </p:spPr>
        <p:txBody>
          <a:bodyPr vert="horz" lIns="91440" tIns="45720" rIns="91440" bIns="45720"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84613" y="9447293"/>
            <a:ext cx="2971800" cy="496808"/>
          </a:xfrm>
          <a:prstGeom prst="rect">
            <a:avLst/>
          </a:prstGeom>
        </p:spPr>
        <p:txBody>
          <a:bodyPr vert="horz" lIns="91440" tIns="45720" rIns="91440" bIns="45720" rtlCol="0" anchor="b"/>
          <a:lstStyle>
            <a:lvl1pPr algn="r">
              <a:defRPr sz="1200"/>
            </a:lvl1pPr>
          </a:lstStyle>
          <a:p>
            <a:pPr>
              <a:defRPr/>
            </a:pPr>
            <a:fld id="{E38A8248-703B-4FFF-AC46-8B8C8059C5A6}" type="slidenum">
              <a:rPr lang="de-DE"/>
              <a:pPr>
                <a:defRPr/>
              </a:pPr>
              <a:t>‹Nr.›</a:t>
            </a:fld>
            <a:endParaRPr lang="de-DE"/>
          </a:p>
        </p:txBody>
      </p:sp>
    </p:spTree>
    <p:extLst>
      <p:ext uri="{BB962C8B-B14F-4D97-AF65-F5344CB8AC3E}">
        <p14:creationId xmlns:p14="http://schemas.microsoft.com/office/powerpoint/2010/main" val="1854558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AutoShape 1"/>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11" name="AutoShape 2"/>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12" name="AutoShape 3"/>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13" name="AutoShape 4"/>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14" name="AutoShape 5"/>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15" name="AutoShape 6"/>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16" name="AutoShape 7"/>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17" name="AutoShape 8"/>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18" name="AutoShape 9"/>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19" name="AutoShape 10"/>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20" name="AutoShape 11"/>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21" name="AutoShape 12"/>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22" name="AutoShape 13"/>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23" name="AutoShape 14"/>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24" name="AutoShape 15"/>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25" name="AutoShape 16"/>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26" name="AutoShape 17"/>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27" name="AutoShape 18"/>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28" name="AutoShape 19"/>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29" name="AutoShape 20"/>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30" name="AutoShape 21"/>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31" name="AutoShape 22"/>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32" name="AutoShape 23"/>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33" name="AutoShape 24"/>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34" name="AutoShape 25"/>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35" name="AutoShape 26"/>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36" name="AutoShape 27"/>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37" name="AutoShape 28"/>
          <p:cNvSpPr>
            <a:spLocks noChangeArrowheads="1"/>
          </p:cNvSpPr>
          <p:nvPr/>
        </p:nvSpPr>
        <p:spPr bwMode="auto">
          <a:xfrm>
            <a:off x="0" y="0"/>
            <a:ext cx="6858000" cy="99456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7438" name="AutoShape 29"/>
          <p:cNvSpPr>
            <a:spLocks noChangeArrowheads="1"/>
          </p:cNvSpPr>
          <p:nvPr/>
        </p:nvSpPr>
        <p:spPr bwMode="auto">
          <a:xfrm>
            <a:off x="0" y="0"/>
            <a:ext cx="6858000" cy="9944102"/>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2078" name="Rectangle 30"/>
          <p:cNvSpPr>
            <a:spLocks noGrp="1" noChangeArrowheads="1"/>
          </p:cNvSpPr>
          <p:nvPr>
            <p:ph type="hdr"/>
          </p:nvPr>
        </p:nvSpPr>
        <p:spPr bwMode="auto">
          <a:xfrm>
            <a:off x="0" y="0"/>
            <a:ext cx="2925763" cy="450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pPr>
              <a:defRPr/>
            </a:pPr>
            <a:endParaRPr lang="de-DE"/>
          </a:p>
        </p:txBody>
      </p:sp>
      <p:sp>
        <p:nvSpPr>
          <p:cNvPr id="2079" name="Rectangle 31"/>
          <p:cNvSpPr>
            <a:spLocks noGrp="1" noChangeArrowheads="1"/>
          </p:cNvSpPr>
          <p:nvPr>
            <p:ph type="dt"/>
          </p:nvPr>
        </p:nvSpPr>
        <p:spPr bwMode="auto">
          <a:xfrm>
            <a:off x="3886202" y="0"/>
            <a:ext cx="2925763" cy="450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pPr>
              <a:defRPr/>
            </a:pPr>
            <a:endParaRPr lang="de-DE"/>
          </a:p>
        </p:txBody>
      </p:sp>
      <p:sp>
        <p:nvSpPr>
          <p:cNvPr id="17441" name="Rectangle 32"/>
          <p:cNvSpPr>
            <a:spLocks noGrp="1" noRot="1" noChangeAspect="1" noChangeArrowheads="1"/>
          </p:cNvSpPr>
          <p:nvPr>
            <p:ph type="sldImg"/>
          </p:nvPr>
        </p:nvSpPr>
        <p:spPr bwMode="auto">
          <a:xfrm>
            <a:off x="1822450" y="369888"/>
            <a:ext cx="3167063" cy="44799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81" name="Rectangle 33"/>
          <p:cNvSpPr>
            <a:spLocks noGrp="1" noChangeArrowheads="1"/>
          </p:cNvSpPr>
          <p:nvPr>
            <p:ph type="body"/>
          </p:nvPr>
        </p:nvSpPr>
        <p:spPr bwMode="auto">
          <a:xfrm>
            <a:off x="914400" y="4723647"/>
            <a:ext cx="4983163" cy="4430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de-DE" noProof="0" smtClean="0"/>
          </a:p>
        </p:txBody>
      </p:sp>
      <p:sp>
        <p:nvSpPr>
          <p:cNvPr id="2082" name="Rectangle 34"/>
          <p:cNvSpPr>
            <a:spLocks noGrp="1" noChangeArrowheads="1"/>
          </p:cNvSpPr>
          <p:nvPr>
            <p:ph type="ftr"/>
          </p:nvPr>
        </p:nvSpPr>
        <p:spPr bwMode="auto">
          <a:xfrm>
            <a:off x="0" y="9447293"/>
            <a:ext cx="2925763" cy="450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pPr>
              <a:defRPr/>
            </a:pPr>
            <a:endParaRPr lang="de-DE"/>
          </a:p>
        </p:txBody>
      </p:sp>
      <p:sp>
        <p:nvSpPr>
          <p:cNvPr id="2083" name="Rectangle 35"/>
          <p:cNvSpPr>
            <a:spLocks noGrp="1" noChangeArrowheads="1"/>
          </p:cNvSpPr>
          <p:nvPr>
            <p:ph type="sldNum"/>
          </p:nvPr>
        </p:nvSpPr>
        <p:spPr bwMode="auto">
          <a:xfrm>
            <a:off x="3886202" y="9447293"/>
            <a:ext cx="2925763" cy="450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pPr>
              <a:defRPr/>
            </a:pPr>
            <a:fld id="{32F48AB7-E1C1-4AED-B2CE-6B67CFAE34B9}" type="slidenum">
              <a:rPr lang="de-DE"/>
              <a:pPr>
                <a:defRPr/>
              </a:pPr>
              <a:t>‹Nr.›</a:t>
            </a:fld>
            <a:endParaRPr lang="de-DE"/>
          </a:p>
        </p:txBody>
      </p:sp>
    </p:spTree>
    <p:extLst>
      <p:ext uri="{BB962C8B-B14F-4D97-AF65-F5344CB8AC3E}">
        <p14:creationId xmlns:p14="http://schemas.microsoft.com/office/powerpoint/2010/main" val="213842260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66976" y="3321394"/>
            <a:ext cx="6425724" cy="2291810"/>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133953" y="6058694"/>
            <a:ext cx="5291773" cy="273235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408BDE2-E6F3-4699-B623-DD26B5B053B4}" type="slidenum">
              <a:rPr lang="de-DE"/>
              <a:pPr>
                <a:defRPr/>
              </a:pPr>
              <a:t>‹Nr.›</a:t>
            </a:fld>
            <a:endParaRPr lang="de-DE"/>
          </a:p>
        </p:txBody>
      </p:sp>
    </p:spTree>
    <p:extLst>
      <p:ext uri="{BB962C8B-B14F-4D97-AF65-F5344CB8AC3E}">
        <p14:creationId xmlns:p14="http://schemas.microsoft.com/office/powerpoint/2010/main" val="344562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044A179-F17A-4FB0-965B-F363F275137D}" type="slidenum">
              <a:rPr lang="de-DE"/>
              <a:pPr>
                <a:defRPr/>
              </a:pPr>
              <a:t>‹Nr.›</a:t>
            </a:fld>
            <a:endParaRPr lang="de-DE"/>
          </a:p>
        </p:txBody>
      </p:sp>
    </p:spTree>
    <p:extLst>
      <p:ext uri="{BB962C8B-B14F-4D97-AF65-F5344CB8AC3E}">
        <p14:creationId xmlns:p14="http://schemas.microsoft.com/office/powerpoint/2010/main" val="116200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531870" y="668242"/>
            <a:ext cx="1405627" cy="14221101"/>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12364" y="668242"/>
            <a:ext cx="4093512" cy="14221101"/>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4C357B8-51B6-4113-9799-B3985E6BE3E9}" type="slidenum">
              <a:rPr lang="de-DE"/>
              <a:pPr>
                <a:defRPr/>
              </a:pPr>
              <a:t>‹Nr.›</a:t>
            </a:fld>
            <a:endParaRPr lang="de-DE"/>
          </a:p>
        </p:txBody>
      </p:sp>
    </p:spTree>
    <p:extLst>
      <p:ext uri="{BB962C8B-B14F-4D97-AF65-F5344CB8AC3E}">
        <p14:creationId xmlns:p14="http://schemas.microsoft.com/office/powerpoint/2010/main" val="2978639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01209C26-C2EB-4FE0-8067-6F7CC758D128}" type="slidenum">
              <a:rPr lang="de-DE"/>
              <a:pPr>
                <a:defRPr/>
              </a:pPr>
              <a:t>‹Nr.›</a:t>
            </a:fld>
            <a:endParaRPr lang="de-DE"/>
          </a:p>
        </p:txBody>
      </p:sp>
    </p:spTree>
    <p:extLst>
      <p:ext uri="{BB962C8B-B14F-4D97-AF65-F5344CB8AC3E}">
        <p14:creationId xmlns:p14="http://schemas.microsoft.com/office/powerpoint/2010/main" val="3882133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97162" y="6870484"/>
            <a:ext cx="6425724" cy="2123513"/>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597162" y="4531651"/>
            <a:ext cx="6425724" cy="233883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8041E9C-17B5-42B5-A7F6-D1F6FCC86547}" type="slidenum">
              <a:rPr lang="de-DE"/>
              <a:pPr>
                <a:defRPr/>
              </a:pPr>
              <a:t>‹Nr.›</a:t>
            </a:fld>
            <a:endParaRPr lang="de-DE"/>
          </a:p>
        </p:txBody>
      </p:sp>
    </p:spTree>
    <p:extLst>
      <p:ext uri="{BB962C8B-B14F-4D97-AF65-F5344CB8AC3E}">
        <p14:creationId xmlns:p14="http://schemas.microsoft.com/office/powerpoint/2010/main" val="3276046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12363" y="3890632"/>
            <a:ext cx="2749570" cy="109987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187927" y="3890632"/>
            <a:ext cx="2749569" cy="109987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639B175B-F24E-4485-AA15-5A56714FF698}" type="slidenum">
              <a:rPr lang="de-DE"/>
              <a:pPr>
                <a:defRPr/>
              </a:pPr>
              <a:t>‹Nr.›</a:t>
            </a:fld>
            <a:endParaRPr lang="de-DE"/>
          </a:p>
        </p:txBody>
      </p:sp>
    </p:spTree>
    <p:extLst>
      <p:ext uri="{BB962C8B-B14F-4D97-AF65-F5344CB8AC3E}">
        <p14:creationId xmlns:p14="http://schemas.microsoft.com/office/powerpoint/2010/main" val="903533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77984" y="428168"/>
            <a:ext cx="6803708" cy="1781969"/>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377986" y="2393284"/>
            <a:ext cx="3340169" cy="9974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377986" y="3390691"/>
            <a:ext cx="3340169" cy="61601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3840212" y="2393284"/>
            <a:ext cx="3341481" cy="9974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3840212" y="3390691"/>
            <a:ext cx="3341481" cy="61601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460F26B5-DF10-42F0-A0BE-B4C1B2C22403}" type="slidenum">
              <a:rPr lang="de-DE"/>
              <a:pPr>
                <a:defRPr/>
              </a:pPr>
              <a:t>‹Nr.›</a:t>
            </a:fld>
            <a:endParaRPr lang="de-DE"/>
          </a:p>
        </p:txBody>
      </p:sp>
    </p:spTree>
    <p:extLst>
      <p:ext uri="{BB962C8B-B14F-4D97-AF65-F5344CB8AC3E}">
        <p14:creationId xmlns:p14="http://schemas.microsoft.com/office/powerpoint/2010/main" val="267167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A7CA1074-1CA2-4F93-9B03-438B5B920FAA}" type="slidenum">
              <a:rPr lang="de-DE"/>
              <a:pPr>
                <a:defRPr/>
              </a:pPr>
              <a:t>‹Nr.›</a:t>
            </a:fld>
            <a:endParaRPr lang="de-DE"/>
          </a:p>
        </p:txBody>
      </p:sp>
    </p:spTree>
    <p:extLst>
      <p:ext uri="{BB962C8B-B14F-4D97-AF65-F5344CB8AC3E}">
        <p14:creationId xmlns:p14="http://schemas.microsoft.com/office/powerpoint/2010/main" val="2781221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7A7E901A-1DD4-45B6-A94A-CBC791DDAF23}" type="slidenum">
              <a:rPr lang="de-DE"/>
              <a:pPr>
                <a:defRPr/>
              </a:pPr>
              <a:t>‹Nr.›</a:t>
            </a:fld>
            <a:endParaRPr lang="de-DE"/>
          </a:p>
        </p:txBody>
      </p:sp>
    </p:spTree>
    <p:extLst>
      <p:ext uri="{BB962C8B-B14F-4D97-AF65-F5344CB8AC3E}">
        <p14:creationId xmlns:p14="http://schemas.microsoft.com/office/powerpoint/2010/main" val="426283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77986" y="425693"/>
            <a:ext cx="2487081" cy="1811668"/>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2955623" y="425693"/>
            <a:ext cx="4226068" cy="9125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377986" y="2237363"/>
            <a:ext cx="2487081" cy="73134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FDB3528D-7E9E-4379-B0C3-BB169EE1D6F7}" type="slidenum">
              <a:rPr lang="de-DE"/>
              <a:pPr>
                <a:defRPr/>
              </a:pPr>
              <a:t>‹Nr.›</a:t>
            </a:fld>
            <a:endParaRPr lang="de-DE"/>
          </a:p>
        </p:txBody>
      </p:sp>
    </p:spTree>
    <p:extLst>
      <p:ext uri="{BB962C8B-B14F-4D97-AF65-F5344CB8AC3E}">
        <p14:creationId xmlns:p14="http://schemas.microsoft.com/office/powerpoint/2010/main" val="2605746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481749" y="7484269"/>
            <a:ext cx="4535805" cy="883560"/>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481749" y="955333"/>
            <a:ext cx="4535805" cy="641508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481749" y="8367830"/>
            <a:ext cx="4535805" cy="12548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29CA64C3-9141-43A8-A77E-2572AA15E37C}" type="slidenum">
              <a:rPr lang="de-DE"/>
              <a:pPr>
                <a:defRPr/>
              </a:pPr>
              <a:t>‹Nr.›</a:t>
            </a:fld>
            <a:endParaRPr lang="de-DE"/>
          </a:p>
        </p:txBody>
      </p:sp>
    </p:spTree>
    <p:extLst>
      <p:ext uri="{BB962C8B-B14F-4D97-AF65-F5344CB8AC3E}">
        <p14:creationId xmlns:p14="http://schemas.microsoft.com/office/powerpoint/2010/main" val="28331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377825" y="428625"/>
            <a:ext cx="68040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Textplatzhalter 2"/>
          <p:cNvSpPr>
            <a:spLocks noGrp="1"/>
          </p:cNvSpPr>
          <p:nvPr>
            <p:ph type="body" idx="1"/>
          </p:nvPr>
        </p:nvSpPr>
        <p:spPr bwMode="auto">
          <a:xfrm>
            <a:off x="377825" y="2495550"/>
            <a:ext cx="6804025" cy="705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377825" y="9909175"/>
            <a:ext cx="1763713" cy="56991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de-DE"/>
          </a:p>
        </p:txBody>
      </p:sp>
      <p:sp>
        <p:nvSpPr>
          <p:cNvPr id="5" name="Fußzeilenplatzhalter 4"/>
          <p:cNvSpPr>
            <a:spLocks noGrp="1"/>
          </p:cNvSpPr>
          <p:nvPr>
            <p:ph type="ftr" sz="quarter" idx="3"/>
          </p:nvPr>
        </p:nvSpPr>
        <p:spPr>
          <a:xfrm>
            <a:off x="2582863" y="9909175"/>
            <a:ext cx="2393950" cy="56991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a:xfrm>
            <a:off x="5418138" y="9909175"/>
            <a:ext cx="1763712" cy="56991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9F92E0F-86EF-4B9F-9CC4-4EE87A37EAE1}"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ieren 25"/>
          <p:cNvGrpSpPr/>
          <p:nvPr/>
        </p:nvGrpSpPr>
        <p:grpSpPr>
          <a:xfrm>
            <a:off x="-22403" y="1"/>
            <a:ext cx="7608541" cy="10701794"/>
            <a:chOff x="-22403" y="1"/>
            <a:chExt cx="7608541" cy="10701794"/>
          </a:xfrm>
        </p:grpSpPr>
        <p:grpSp>
          <p:nvGrpSpPr>
            <p:cNvPr id="31" name="Gruppieren 30"/>
            <p:cNvGrpSpPr/>
            <p:nvPr/>
          </p:nvGrpSpPr>
          <p:grpSpPr>
            <a:xfrm>
              <a:off x="835723" y="1097434"/>
              <a:ext cx="5896442" cy="8424936"/>
              <a:chOff x="813321" y="1097434"/>
              <a:chExt cx="5896442" cy="8424936"/>
            </a:xfrm>
          </p:grpSpPr>
          <p:cxnSp>
            <p:nvCxnSpPr>
              <p:cNvPr id="24" name="Gerade Verbindung 23"/>
              <p:cNvCxnSpPr/>
              <p:nvPr/>
            </p:nvCxnSpPr>
            <p:spPr>
              <a:xfrm>
                <a:off x="827509" y="9522370"/>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H="1">
                <a:off x="813321" y="1097434"/>
                <a:ext cx="14188" cy="839812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6709763" y="1097434"/>
                <a:ext cx="0" cy="839812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827509" y="1169442"/>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grpSp>
        <p:sp>
          <p:nvSpPr>
            <p:cNvPr id="42" name="Rechteck 41"/>
            <p:cNvSpPr/>
            <p:nvPr/>
          </p:nvSpPr>
          <p:spPr>
            <a:xfrm>
              <a:off x="6709763" y="9522370"/>
              <a:ext cx="849912" cy="1169443"/>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22403" y="9532352"/>
              <a:ext cx="849912" cy="1169443"/>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6736226" y="1"/>
              <a:ext cx="849912" cy="1169443"/>
            </a:xfrm>
            <a:prstGeom prst="rect">
              <a:avLst/>
            </a:prstGeom>
            <a:solidFill>
              <a:schemeClr val="bg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58837"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6" name="Rechteck 105"/>
          <p:cNvSpPr/>
          <p:nvPr/>
        </p:nvSpPr>
        <p:spPr>
          <a:xfrm rot="16200000">
            <a:off x="-84921" y="9961128"/>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sp>
        <p:nvSpPr>
          <p:cNvPr id="109" name="Rechteck 108"/>
          <p:cNvSpPr/>
          <p:nvPr/>
        </p:nvSpPr>
        <p:spPr>
          <a:xfrm>
            <a:off x="-36830" y="9090322"/>
            <a:ext cx="864339" cy="276999"/>
          </a:xfrm>
          <a:prstGeom prst="rect">
            <a:avLst/>
          </a:prstGeom>
          <a:solidFill>
            <a:schemeClr val="bg1">
              <a:lumMod val="95000"/>
            </a:schemeClr>
          </a:solidFill>
          <a:ln>
            <a:solidFill>
              <a:schemeClr val="accent1"/>
            </a:solidFill>
          </a:ln>
        </p:spPr>
        <p:txBody>
          <a:bodyPr wrap="none">
            <a:spAutoFit/>
          </a:bodyPr>
          <a:lstStyle/>
          <a:p>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2,33 </a:t>
            </a:r>
            <a:r>
              <a:rPr lang="de-DE" sz="1200" dirty="0">
                <a:solidFill>
                  <a:schemeClr val="tx1"/>
                </a:solidFill>
                <a:latin typeface="Arial" panose="020B0604020202020204" pitchFamily="34" charset="0"/>
                <a:cs typeface="Arial" panose="020B0604020202020204" pitchFamily="34" charset="0"/>
              </a:rPr>
              <a:t>cm</a:t>
            </a:r>
          </a:p>
        </p:txBody>
      </p:sp>
      <p:sp>
        <p:nvSpPr>
          <p:cNvPr id="110" name="Rechteck 109"/>
          <p:cNvSpPr/>
          <p:nvPr/>
        </p:nvSpPr>
        <p:spPr>
          <a:xfrm rot="16200000">
            <a:off x="6614604" y="9961128"/>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sp>
        <p:nvSpPr>
          <p:cNvPr id="111" name="Rechteck 110"/>
          <p:cNvSpPr/>
          <p:nvPr/>
        </p:nvSpPr>
        <p:spPr>
          <a:xfrm>
            <a:off x="6765330" y="9090322"/>
            <a:ext cx="864339" cy="276999"/>
          </a:xfrm>
          <a:prstGeom prst="rect">
            <a:avLst/>
          </a:prstGeom>
          <a:solidFill>
            <a:schemeClr val="bg1">
              <a:lumMod val="95000"/>
            </a:schemeClr>
          </a:solidFill>
          <a:ln>
            <a:solidFill>
              <a:schemeClr val="accent1"/>
            </a:solidFill>
          </a:ln>
        </p:spPr>
        <p:txBody>
          <a:bodyPr wrap="none">
            <a:spAutoFit/>
          </a:bodyPr>
          <a:lstStyle/>
          <a:p>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2,33 </a:t>
            </a:r>
            <a:r>
              <a:rPr lang="de-DE" sz="1200" dirty="0">
                <a:solidFill>
                  <a:schemeClr val="tx1"/>
                </a:solidFill>
                <a:latin typeface="Arial" panose="020B0604020202020204" pitchFamily="34" charset="0"/>
                <a:cs typeface="Arial" panose="020B0604020202020204" pitchFamily="34" charset="0"/>
              </a:rPr>
              <a:t>cm</a:t>
            </a:r>
          </a:p>
        </p:txBody>
      </p:sp>
    </p:spTree>
    <p:extLst>
      <p:ext uri="{BB962C8B-B14F-4D97-AF65-F5344CB8AC3E}">
        <p14:creationId xmlns:p14="http://schemas.microsoft.com/office/powerpoint/2010/main" val="3625157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483694" y="4805857"/>
            <a:ext cx="2592288" cy="1015663"/>
          </a:xfrm>
          <a:prstGeom prst="rect">
            <a:avLst/>
          </a:prstGeom>
          <a:solidFill>
            <a:schemeClr val="bg1">
              <a:lumMod val="95000"/>
            </a:schemeClr>
          </a:solidFill>
        </p:spPr>
        <p:txBody>
          <a:bodyPr wrap="square" rtlCol="0">
            <a:spAutoFit/>
          </a:bodyPr>
          <a:lstStyle/>
          <a:p>
            <a:pPr algn="ctr"/>
            <a:r>
              <a:rPr lang="de-DE" sz="2000" dirty="0" smtClean="0">
                <a:solidFill>
                  <a:schemeClr val="tx1"/>
                </a:solidFill>
              </a:rPr>
              <a:t>Projektgruppen, Arbeitskreise und Bereiche</a:t>
            </a:r>
            <a:endParaRPr lang="de-DE" sz="2000" dirty="0">
              <a:solidFill>
                <a:schemeClr val="tx1"/>
              </a:solidFill>
            </a:endParaRPr>
          </a:p>
        </p:txBody>
      </p:sp>
    </p:spTree>
    <p:extLst>
      <p:ext uri="{BB962C8B-B14F-4D97-AF65-F5344CB8AC3E}">
        <p14:creationId xmlns:p14="http://schemas.microsoft.com/office/powerpoint/2010/main" val="1126477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ieren 25"/>
          <p:cNvGrpSpPr/>
          <p:nvPr/>
        </p:nvGrpSpPr>
        <p:grpSpPr>
          <a:xfrm>
            <a:off x="-22403" y="1"/>
            <a:ext cx="7608541" cy="10701794"/>
            <a:chOff x="-22403" y="1"/>
            <a:chExt cx="7608541" cy="10701794"/>
          </a:xfrm>
        </p:grpSpPr>
        <p:grpSp>
          <p:nvGrpSpPr>
            <p:cNvPr id="31" name="Gruppieren 30"/>
            <p:cNvGrpSpPr/>
            <p:nvPr/>
          </p:nvGrpSpPr>
          <p:grpSpPr>
            <a:xfrm>
              <a:off x="835723" y="1097434"/>
              <a:ext cx="5896442" cy="8424936"/>
              <a:chOff x="813321" y="1097434"/>
              <a:chExt cx="5896442" cy="8424936"/>
            </a:xfrm>
          </p:grpSpPr>
          <p:cxnSp>
            <p:nvCxnSpPr>
              <p:cNvPr id="24" name="Gerade Verbindung 23"/>
              <p:cNvCxnSpPr/>
              <p:nvPr/>
            </p:nvCxnSpPr>
            <p:spPr>
              <a:xfrm>
                <a:off x="827509" y="9522370"/>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H="1">
                <a:off x="813321" y="1097434"/>
                <a:ext cx="14188" cy="839812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6709763" y="1097434"/>
                <a:ext cx="0" cy="839812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827509" y="1169442"/>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grpSp>
        <p:sp>
          <p:nvSpPr>
            <p:cNvPr id="42" name="Rechteck 41"/>
            <p:cNvSpPr/>
            <p:nvPr/>
          </p:nvSpPr>
          <p:spPr>
            <a:xfrm>
              <a:off x="6709763" y="9522370"/>
              <a:ext cx="849912" cy="1169443"/>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22403" y="9532352"/>
              <a:ext cx="849912" cy="1169443"/>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6736226" y="1"/>
              <a:ext cx="849912" cy="1169443"/>
            </a:xfrm>
            <a:prstGeom prst="rect">
              <a:avLst/>
            </a:prstGeom>
            <a:solidFill>
              <a:schemeClr val="bg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58837"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 name="Textfeld 40"/>
          <p:cNvSpPr txBox="1"/>
          <p:nvPr/>
        </p:nvSpPr>
        <p:spPr>
          <a:xfrm>
            <a:off x="1691605" y="1241450"/>
            <a:ext cx="4131259" cy="307777"/>
          </a:xfrm>
          <a:prstGeom prst="rect">
            <a:avLst/>
          </a:prstGeom>
          <a:solidFill>
            <a:schemeClr val="bg1">
              <a:lumMod val="95000"/>
            </a:schemeClr>
          </a:solidFill>
        </p:spPr>
        <p:txBody>
          <a:bodyPr wrap="none" rtlCol="0">
            <a:spAutoFit/>
          </a:bodyPr>
          <a:lstStyle/>
          <a:p>
            <a:r>
              <a:rPr lang="de-DE" sz="1400" dirty="0" smtClean="0">
                <a:solidFill>
                  <a:srgbClr val="FF0000"/>
                </a:solidFill>
                <a:latin typeface="Arial" panose="020B0604020202020204" pitchFamily="34" charset="0"/>
                <a:cs typeface="Arial" panose="020B0604020202020204" pitchFamily="34" charset="0"/>
              </a:rPr>
              <a:t>Manfred Mustermann</a:t>
            </a:r>
            <a:r>
              <a:rPr lang="de-DE" sz="1400" dirty="0" smtClean="0">
                <a:solidFill>
                  <a:schemeClr val="tx1"/>
                </a:solidFill>
                <a:latin typeface="Arial" panose="020B0604020202020204" pitchFamily="34" charset="0"/>
                <a:cs typeface="Arial" panose="020B0604020202020204" pitchFamily="34" charset="0"/>
              </a:rPr>
              <a:t>, Oberurseler, Lokalhistoriker</a:t>
            </a:r>
            <a:endParaRPr lang="de-DE" sz="1400" dirty="0">
              <a:solidFill>
                <a:schemeClr val="tx1"/>
              </a:solidFill>
              <a:latin typeface="Arial" panose="020B0604020202020204" pitchFamily="34" charset="0"/>
              <a:cs typeface="Arial" panose="020B0604020202020204" pitchFamily="34" charset="0"/>
            </a:endParaRPr>
          </a:p>
        </p:txBody>
      </p:sp>
      <p:sp>
        <p:nvSpPr>
          <p:cNvPr id="45" name="Textfeld 44"/>
          <p:cNvSpPr txBox="1"/>
          <p:nvPr/>
        </p:nvSpPr>
        <p:spPr>
          <a:xfrm>
            <a:off x="892880" y="1601490"/>
            <a:ext cx="4975189" cy="4616648"/>
          </a:xfrm>
          <a:prstGeom prst="rect">
            <a:avLst/>
          </a:prstGeom>
          <a:solidFill>
            <a:schemeClr val="bg1">
              <a:lumMod val="95000"/>
            </a:schemeClr>
          </a:solidFill>
        </p:spPr>
        <p:txBody>
          <a:bodyPr wrap="square" rtlCol="0">
            <a:spAutoFit/>
          </a:bodyPr>
          <a:lstStyle/>
          <a:p>
            <a:r>
              <a:rPr lang="de-DE" sz="1400" dirty="0" smtClean="0">
                <a:solidFill>
                  <a:schemeClr val="tx1"/>
                </a:solidFill>
                <a:latin typeface="Arial" panose="020B0604020202020204" pitchFamily="34" charset="0"/>
                <a:cs typeface="Arial" panose="020B0604020202020204" pitchFamily="34" charset="0"/>
              </a:rPr>
              <a:t>Zur </a:t>
            </a:r>
            <a:r>
              <a:rPr lang="de-DE" sz="1400" dirty="0">
                <a:solidFill>
                  <a:schemeClr val="tx1"/>
                </a:solidFill>
                <a:latin typeface="Arial" panose="020B0604020202020204" pitchFamily="34" charset="0"/>
                <a:cs typeface="Arial" panose="020B0604020202020204" pitchFamily="34" charset="0"/>
              </a:rPr>
              <a:t>Person: </a:t>
            </a:r>
          </a:p>
          <a:p>
            <a:endParaRPr lang="de-DE" sz="1400" b="1" dirty="0">
              <a:solidFill>
                <a:schemeClr val="tx1"/>
              </a:solidFill>
              <a:latin typeface="Arial" panose="020B0604020202020204" pitchFamily="34" charset="0"/>
              <a:cs typeface="Arial" panose="020B0604020202020204" pitchFamily="34" charset="0"/>
            </a:endParaRPr>
          </a:p>
          <a:p>
            <a:r>
              <a:rPr lang="de-DE" sz="1400" b="1" dirty="0" smtClean="0">
                <a:solidFill>
                  <a:schemeClr val="tx1"/>
                </a:solidFill>
                <a:latin typeface="Arial" panose="020B0604020202020204" pitchFamily="34" charset="0"/>
                <a:cs typeface="Arial" panose="020B0604020202020204" pitchFamily="34" charset="0"/>
              </a:rPr>
              <a:t>Name</a:t>
            </a:r>
          </a:p>
          <a:p>
            <a:r>
              <a:rPr lang="de-DE" sz="1400" dirty="0" smtClean="0">
                <a:solidFill>
                  <a:srgbClr val="FF0000"/>
                </a:solidFill>
                <a:latin typeface="Arial" panose="020B0604020202020204" pitchFamily="34" charset="0"/>
                <a:cs typeface="Arial" panose="020B0604020202020204" pitchFamily="34" charset="0"/>
              </a:rPr>
              <a:t>Gerhard Mustermann</a:t>
            </a:r>
          </a:p>
          <a:p>
            <a:r>
              <a:rPr lang="de-DE" sz="1400" b="1" dirty="0" smtClean="0">
                <a:solidFill>
                  <a:schemeClr val="tx1"/>
                </a:solidFill>
                <a:latin typeface="Arial" panose="020B0604020202020204" pitchFamily="34" charset="0"/>
                <a:cs typeface="Arial" panose="020B0604020202020204" pitchFamily="34" charset="0"/>
              </a:rPr>
              <a:t>Lebensdaten</a:t>
            </a:r>
          </a:p>
          <a:p>
            <a:pPr marL="342900" indent="-342900">
              <a:buFont typeface="Arial" charset="0"/>
              <a:buChar char="•"/>
            </a:pPr>
            <a:r>
              <a:rPr lang="de-DE" sz="1400" dirty="0" smtClean="0">
                <a:solidFill>
                  <a:srgbClr val="FF0000"/>
                </a:solidFill>
                <a:latin typeface="Arial" panose="020B0604020202020204" pitchFamily="34" charset="0"/>
                <a:cs typeface="Arial" panose="020B0604020202020204" pitchFamily="34" charset="0"/>
              </a:rPr>
              <a:t>7. April 1925, Oberursel</a:t>
            </a:r>
          </a:p>
          <a:p>
            <a:r>
              <a:rPr lang="de-DE" sz="1400" dirty="0" smtClean="0">
                <a:solidFill>
                  <a:srgbClr val="FF0000"/>
                </a:solidFill>
                <a:latin typeface="Arial" panose="020B0604020202020204" pitchFamily="34" charset="0"/>
                <a:cs typeface="Arial" panose="020B0604020202020204" pitchFamily="34" charset="0"/>
              </a:rPr>
              <a:t>+ 9. </a:t>
            </a:r>
            <a:r>
              <a:rPr lang="de-DE" sz="1400" dirty="0" err="1" smtClean="0">
                <a:solidFill>
                  <a:srgbClr val="FF0000"/>
                </a:solidFill>
                <a:latin typeface="Arial" panose="020B0604020202020204" pitchFamily="34" charset="0"/>
                <a:cs typeface="Arial" panose="020B0604020202020204" pitchFamily="34" charset="0"/>
              </a:rPr>
              <a:t>October</a:t>
            </a:r>
            <a:r>
              <a:rPr lang="de-DE" sz="1400" dirty="0" smtClean="0">
                <a:solidFill>
                  <a:srgbClr val="FF0000"/>
                </a:solidFill>
                <a:latin typeface="Arial" panose="020B0604020202020204" pitchFamily="34" charset="0"/>
                <a:cs typeface="Arial" panose="020B0604020202020204" pitchFamily="34" charset="0"/>
              </a:rPr>
              <a:t> 201, in Oberursel</a:t>
            </a:r>
          </a:p>
          <a:p>
            <a:endParaRPr lang="de-DE" sz="1400" dirty="0" smtClean="0">
              <a:solidFill>
                <a:schemeClr val="tx1"/>
              </a:solidFill>
              <a:latin typeface="Arial" panose="020B0604020202020204" pitchFamily="34" charset="0"/>
              <a:cs typeface="Arial" panose="020B0604020202020204" pitchFamily="34" charset="0"/>
            </a:endParaRPr>
          </a:p>
          <a:p>
            <a:r>
              <a:rPr lang="de-DE" sz="1400" b="1" dirty="0" smtClean="0">
                <a:solidFill>
                  <a:schemeClr val="tx1"/>
                </a:solidFill>
                <a:latin typeface="Arial" panose="020B0604020202020204" pitchFamily="34" charset="0"/>
                <a:cs typeface="Arial" panose="020B0604020202020204" pitchFamily="34" charset="0"/>
              </a:rPr>
              <a:t>Wohnaufenthalt-Lebensbereich:</a:t>
            </a:r>
          </a:p>
          <a:p>
            <a:r>
              <a:rPr lang="de-DE" sz="1400" dirty="0" smtClean="0">
                <a:solidFill>
                  <a:schemeClr val="tx1"/>
                </a:solidFill>
                <a:latin typeface="Arial" panose="020B0604020202020204" pitchFamily="34" charset="0"/>
                <a:cs typeface="Arial" panose="020B0604020202020204" pitchFamily="34" charset="0"/>
              </a:rPr>
              <a:t>Oberursel</a:t>
            </a:r>
            <a:endParaRPr lang="de-DE" sz="1400" dirty="0">
              <a:solidFill>
                <a:schemeClr val="tx1"/>
              </a:solidFill>
              <a:latin typeface="Arial" panose="020B0604020202020204" pitchFamily="34" charset="0"/>
              <a:cs typeface="Arial" panose="020B0604020202020204" pitchFamily="34" charset="0"/>
            </a:endParaRPr>
          </a:p>
          <a:p>
            <a:endParaRPr lang="de-DE" sz="1400" b="1" dirty="0" smtClean="0">
              <a:solidFill>
                <a:schemeClr val="tx1"/>
              </a:solidFill>
              <a:latin typeface="Arial" panose="020B0604020202020204" pitchFamily="34" charset="0"/>
              <a:cs typeface="Arial" panose="020B0604020202020204" pitchFamily="34" charset="0"/>
            </a:endParaRPr>
          </a:p>
          <a:p>
            <a:r>
              <a:rPr lang="de-DE" sz="1400" b="1" dirty="0" smtClean="0">
                <a:solidFill>
                  <a:schemeClr val="tx1"/>
                </a:solidFill>
                <a:latin typeface="Arial" panose="020B0604020202020204" pitchFamily="34" charset="0"/>
                <a:cs typeface="Arial" panose="020B0604020202020204" pitchFamily="34" charset="0"/>
              </a:rPr>
              <a:t>Beruf:</a:t>
            </a:r>
          </a:p>
          <a:p>
            <a:r>
              <a:rPr lang="de-DE" sz="1400" dirty="0" err="1" smtClean="0">
                <a:solidFill>
                  <a:schemeClr val="tx1"/>
                </a:solidFill>
                <a:latin typeface="Arial" panose="020B0604020202020204" pitchFamily="34" charset="0"/>
                <a:cs typeface="Arial" panose="020B0604020202020204" pitchFamily="34" charset="0"/>
              </a:rPr>
              <a:t>xxxxx</a:t>
            </a:r>
            <a:r>
              <a:rPr lang="de-DE" sz="1400" dirty="0" smtClean="0">
                <a:solidFill>
                  <a:schemeClr val="tx1"/>
                </a:solidFill>
                <a:latin typeface="Arial" panose="020B0604020202020204" pitchFamily="34" charset="0"/>
                <a:cs typeface="Arial" panose="020B0604020202020204" pitchFamily="34" charset="0"/>
              </a:rPr>
              <a:t/>
            </a:r>
            <a:br>
              <a:rPr lang="de-DE" sz="1400" dirty="0" smtClean="0">
                <a:solidFill>
                  <a:schemeClr val="tx1"/>
                </a:solidFill>
                <a:latin typeface="Arial" panose="020B0604020202020204" pitchFamily="34" charset="0"/>
                <a:cs typeface="Arial" panose="020B0604020202020204" pitchFamily="34" charset="0"/>
              </a:rPr>
            </a:br>
            <a:endParaRPr lang="de-DE" sz="1400" dirty="0" smtClean="0">
              <a:solidFill>
                <a:schemeClr val="tx1"/>
              </a:solidFill>
              <a:latin typeface="Arial" panose="020B0604020202020204" pitchFamily="34" charset="0"/>
              <a:cs typeface="Arial" panose="020B0604020202020204" pitchFamily="34" charset="0"/>
            </a:endParaRPr>
          </a:p>
          <a:p>
            <a:r>
              <a:rPr lang="de-DE" sz="1400" b="1" dirty="0" smtClean="0">
                <a:solidFill>
                  <a:schemeClr val="tx1"/>
                </a:solidFill>
                <a:latin typeface="Arial" panose="020B0604020202020204" pitchFamily="34" charset="0"/>
                <a:cs typeface="Arial" panose="020B0604020202020204" pitchFamily="34" charset="0"/>
              </a:rPr>
              <a:t>Lokalhistorisches Arbeitsfeld:</a:t>
            </a:r>
          </a:p>
          <a:p>
            <a:r>
              <a:rPr lang="de-DE" sz="1400" dirty="0" smtClean="0">
                <a:solidFill>
                  <a:srgbClr val="FF0000"/>
                </a:solidFill>
                <a:latin typeface="Arial" panose="020B0604020202020204" pitchFamily="34" charset="0"/>
                <a:cs typeface="Arial" panose="020B0604020202020204" pitchFamily="34" charset="0"/>
              </a:rPr>
              <a:t>Archivforschung zur Burg </a:t>
            </a:r>
            <a:r>
              <a:rPr lang="de-DE" sz="1400" dirty="0" err="1" smtClean="0">
                <a:solidFill>
                  <a:srgbClr val="FF0000"/>
                </a:solidFill>
                <a:latin typeface="Arial" panose="020B0604020202020204" pitchFamily="34" charset="0"/>
                <a:cs typeface="Arial" panose="020B0604020202020204" pitchFamily="34" charset="0"/>
              </a:rPr>
              <a:t>yyyyyyyyyyy</a:t>
            </a:r>
            <a:endParaRPr lang="de-DE" sz="1400" dirty="0" smtClean="0">
              <a:solidFill>
                <a:srgbClr val="FF0000"/>
              </a:solidFill>
              <a:latin typeface="Arial" panose="020B0604020202020204" pitchFamily="34" charset="0"/>
              <a:cs typeface="Arial" panose="020B0604020202020204" pitchFamily="34" charset="0"/>
            </a:endParaRPr>
          </a:p>
          <a:p>
            <a:endParaRPr lang="de-DE" sz="1400" dirty="0">
              <a:solidFill>
                <a:schemeClr val="tx1"/>
              </a:solidFill>
              <a:latin typeface="Arial" panose="020B0604020202020204" pitchFamily="34" charset="0"/>
              <a:cs typeface="Arial" panose="020B0604020202020204" pitchFamily="34" charset="0"/>
            </a:endParaRPr>
          </a:p>
          <a:p>
            <a:r>
              <a:rPr lang="de-DE" sz="1400" b="1" dirty="0" smtClean="0">
                <a:solidFill>
                  <a:schemeClr val="tx1"/>
                </a:solidFill>
                <a:latin typeface="Arial" panose="020B0604020202020204" pitchFamily="34" charset="0"/>
                <a:cs typeface="Arial" panose="020B0604020202020204" pitchFamily="34" charset="0"/>
              </a:rPr>
              <a:t>Veröffentlichungen:</a:t>
            </a:r>
          </a:p>
          <a:p>
            <a:r>
              <a:rPr lang="de-DE" sz="1400" dirty="0" smtClean="0">
                <a:solidFill>
                  <a:srgbClr val="FF0000"/>
                </a:solidFill>
                <a:latin typeface="Arial" panose="020B0604020202020204" pitchFamily="34" charset="0"/>
                <a:cs typeface="Arial" panose="020B0604020202020204" pitchFamily="34" charset="0"/>
              </a:rPr>
              <a:t>Werkverzeichnis Adam Netz, Forschungsergebnisse zum </a:t>
            </a:r>
          </a:p>
          <a:p>
            <a:r>
              <a:rPr lang="de-DE" sz="1400" dirty="0" smtClean="0">
                <a:solidFill>
                  <a:srgbClr val="FF0000"/>
                </a:solidFill>
                <a:latin typeface="Arial" panose="020B0604020202020204" pitchFamily="34" charset="0"/>
                <a:cs typeface="Arial" panose="020B0604020202020204" pitchFamily="34" charset="0"/>
              </a:rPr>
              <a:t>Geschlecht der Schelme von </a:t>
            </a:r>
            <a:r>
              <a:rPr lang="de-DE" sz="1400" dirty="0" err="1" smtClean="0">
                <a:solidFill>
                  <a:srgbClr val="FF0000"/>
                </a:solidFill>
                <a:latin typeface="Arial" panose="020B0604020202020204" pitchFamily="34" charset="0"/>
                <a:cs typeface="Arial" panose="020B0604020202020204" pitchFamily="34" charset="0"/>
              </a:rPr>
              <a:t>Bommersheim</a:t>
            </a:r>
            <a:r>
              <a:rPr lang="de-DE" sz="1400" dirty="0" smtClean="0">
                <a:solidFill>
                  <a:srgbClr val="FF0000"/>
                </a:solidFill>
                <a:latin typeface="Arial" panose="020B0604020202020204" pitchFamily="34" charset="0"/>
                <a:cs typeface="Arial" panose="020B0604020202020204" pitchFamily="34" charset="0"/>
              </a:rPr>
              <a:t> in den Mitteilungen1</a:t>
            </a:r>
          </a:p>
        </p:txBody>
      </p:sp>
      <p:grpSp>
        <p:nvGrpSpPr>
          <p:cNvPr id="6" name="Gruppieren 5"/>
          <p:cNvGrpSpPr/>
          <p:nvPr/>
        </p:nvGrpSpPr>
        <p:grpSpPr>
          <a:xfrm>
            <a:off x="5101912" y="1689764"/>
            <a:ext cx="1702261" cy="2432006"/>
            <a:chOff x="5101912" y="1169442"/>
            <a:chExt cx="1702261" cy="2432006"/>
          </a:xfrm>
        </p:grpSpPr>
        <p:grpSp>
          <p:nvGrpSpPr>
            <p:cNvPr id="4" name="Gruppieren 3"/>
            <p:cNvGrpSpPr/>
            <p:nvPr/>
          </p:nvGrpSpPr>
          <p:grpSpPr>
            <a:xfrm>
              <a:off x="5101912" y="1169442"/>
              <a:ext cx="1702261" cy="2432006"/>
              <a:chOff x="5087630" y="1169442"/>
              <a:chExt cx="1702261" cy="2432006"/>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589" y="1169442"/>
                <a:ext cx="1610343" cy="2126936"/>
              </a:xfrm>
              <a:prstGeom prst="rect">
                <a:avLst/>
              </a:prstGeom>
              <a:ln>
                <a:solidFill>
                  <a:schemeClr val="accent1"/>
                </a:solidFill>
              </a:ln>
            </p:spPr>
          </p:pic>
          <p:sp>
            <p:nvSpPr>
              <p:cNvPr id="3" name="Textfeld 2"/>
              <p:cNvSpPr txBox="1"/>
              <p:nvPr/>
            </p:nvSpPr>
            <p:spPr>
              <a:xfrm>
                <a:off x="5087630" y="3324449"/>
                <a:ext cx="1702261" cy="276999"/>
              </a:xfrm>
              <a:prstGeom prst="rect">
                <a:avLst/>
              </a:prstGeom>
              <a:noFill/>
            </p:spPr>
            <p:txBody>
              <a:bodyPr wrap="none" rtlCol="0">
                <a:spAutoFit/>
              </a:bodyPr>
              <a:lstStyle/>
              <a:p>
                <a:pPr algn="ctr"/>
                <a:r>
                  <a:rPr lang="de-DE" sz="1200" dirty="0" smtClean="0">
                    <a:solidFill>
                      <a:schemeClr val="tx1"/>
                    </a:solidFill>
                    <a:latin typeface="Arial" panose="020B0604020202020204" pitchFamily="34" charset="0"/>
                    <a:cs typeface="Arial" panose="020B0604020202020204" pitchFamily="34" charset="0"/>
                  </a:rPr>
                  <a:t>Dr. Ferdinand </a:t>
                </a:r>
                <a:r>
                  <a:rPr lang="de-DE" sz="1200" dirty="0" err="1" smtClean="0">
                    <a:solidFill>
                      <a:schemeClr val="tx1"/>
                    </a:solidFill>
                    <a:latin typeface="Arial" panose="020B0604020202020204" pitchFamily="34" charset="0"/>
                    <a:cs typeface="Arial" panose="020B0604020202020204" pitchFamily="34" charset="0"/>
                  </a:rPr>
                  <a:t>Neuroth</a:t>
                </a:r>
                <a:endParaRPr lang="de-DE" sz="1200" dirty="0">
                  <a:solidFill>
                    <a:schemeClr val="tx1"/>
                  </a:solidFill>
                  <a:latin typeface="Arial" panose="020B0604020202020204" pitchFamily="34" charset="0"/>
                  <a:cs typeface="Arial" panose="020B0604020202020204" pitchFamily="34" charset="0"/>
                </a:endParaRPr>
              </a:p>
            </p:txBody>
          </p:sp>
        </p:grpSp>
        <p:sp>
          <p:nvSpPr>
            <p:cNvPr id="5" name="Textfeld 4"/>
            <p:cNvSpPr txBox="1"/>
            <p:nvPr/>
          </p:nvSpPr>
          <p:spPr>
            <a:xfrm>
              <a:off x="5758694" y="3114238"/>
              <a:ext cx="1045479" cy="215444"/>
            </a:xfrm>
            <a:prstGeom prst="rect">
              <a:avLst/>
            </a:prstGeom>
            <a:noFill/>
          </p:spPr>
          <p:txBody>
            <a:bodyPr wrap="none" rtlCol="0">
              <a:spAutoFit/>
            </a:bodyPr>
            <a:lstStyle/>
            <a:p>
              <a:r>
                <a:rPr lang="de-DE" sz="800" dirty="0" smtClean="0">
                  <a:latin typeface="Arial" panose="020B0604020202020204" pitchFamily="34" charset="0"/>
                  <a:ea typeface="Segoe UI" panose="020B0502040204020203" pitchFamily="34" charset="0"/>
                  <a:cs typeface="Arial" panose="020B0604020202020204" pitchFamily="34" charset="0"/>
                </a:rPr>
                <a:t>Quelle: </a:t>
              </a:r>
              <a:r>
                <a:rPr lang="de-DE" sz="800" dirty="0" err="1" smtClean="0">
                  <a:latin typeface="Arial" panose="020B0604020202020204" pitchFamily="34" charset="0"/>
                  <a:ea typeface="Segoe UI" panose="020B0502040204020203" pitchFamily="34" charset="0"/>
                  <a:cs typeface="Arial" panose="020B0604020202020204" pitchFamily="34" charset="0"/>
                </a:rPr>
                <a:t>StArchObu</a:t>
              </a:r>
              <a:endParaRPr lang="de-DE" sz="800" dirty="0">
                <a:latin typeface="Arial" panose="020B0604020202020204" pitchFamily="34" charset="0"/>
                <a:ea typeface="Segoe UI" panose="020B0502040204020203" pitchFamily="34" charset="0"/>
                <a:cs typeface="Arial" panose="020B0604020202020204" pitchFamily="34" charset="0"/>
              </a:endParaRPr>
            </a:p>
          </p:txBody>
        </p:sp>
      </p:grpSp>
      <p:sp>
        <p:nvSpPr>
          <p:cNvPr id="106" name="Rechteck 105"/>
          <p:cNvSpPr/>
          <p:nvPr/>
        </p:nvSpPr>
        <p:spPr>
          <a:xfrm rot="16200000">
            <a:off x="-84921" y="9961128"/>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sp>
        <p:nvSpPr>
          <p:cNvPr id="109" name="Rechteck 108"/>
          <p:cNvSpPr/>
          <p:nvPr/>
        </p:nvSpPr>
        <p:spPr>
          <a:xfrm>
            <a:off x="-36830" y="9090322"/>
            <a:ext cx="864339" cy="276999"/>
          </a:xfrm>
          <a:prstGeom prst="rect">
            <a:avLst/>
          </a:prstGeom>
          <a:solidFill>
            <a:schemeClr val="bg1">
              <a:lumMod val="95000"/>
            </a:schemeClr>
          </a:solidFill>
          <a:ln>
            <a:solidFill>
              <a:schemeClr val="accent1"/>
            </a:solidFill>
          </a:ln>
        </p:spPr>
        <p:txBody>
          <a:bodyPr wrap="none">
            <a:spAutoFit/>
          </a:bodyPr>
          <a:lstStyle/>
          <a:p>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2,33 </a:t>
            </a:r>
            <a:r>
              <a:rPr lang="de-DE" sz="1200" dirty="0">
                <a:solidFill>
                  <a:schemeClr val="tx1"/>
                </a:solidFill>
                <a:latin typeface="Arial" panose="020B0604020202020204" pitchFamily="34" charset="0"/>
                <a:cs typeface="Arial" panose="020B0604020202020204" pitchFamily="34" charset="0"/>
              </a:rPr>
              <a:t>cm</a:t>
            </a:r>
          </a:p>
        </p:txBody>
      </p:sp>
      <p:sp>
        <p:nvSpPr>
          <p:cNvPr id="110" name="Rechteck 109"/>
          <p:cNvSpPr/>
          <p:nvPr/>
        </p:nvSpPr>
        <p:spPr>
          <a:xfrm rot="16200000">
            <a:off x="6614604" y="9961128"/>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sp>
        <p:nvSpPr>
          <p:cNvPr id="111" name="Rechteck 110"/>
          <p:cNvSpPr/>
          <p:nvPr/>
        </p:nvSpPr>
        <p:spPr>
          <a:xfrm>
            <a:off x="6765330" y="9090322"/>
            <a:ext cx="864339" cy="276999"/>
          </a:xfrm>
          <a:prstGeom prst="rect">
            <a:avLst/>
          </a:prstGeom>
          <a:solidFill>
            <a:schemeClr val="bg1">
              <a:lumMod val="95000"/>
            </a:schemeClr>
          </a:solidFill>
          <a:ln>
            <a:solidFill>
              <a:schemeClr val="accent1"/>
            </a:solidFill>
          </a:ln>
        </p:spPr>
        <p:txBody>
          <a:bodyPr wrap="none">
            <a:spAutoFit/>
          </a:bodyPr>
          <a:lstStyle/>
          <a:p>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2,33 </a:t>
            </a:r>
            <a:r>
              <a:rPr lang="de-DE" sz="1200" dirty="0">
                <a:solidFill>
                  <a:schemeClr val="tx1"/>
                </a:solidFill>
                <a:latin typeface="Arial" panose="020B0604020202020204" pitchFamily="34" charset="0"/>
                <a:cs typeface="Arial" panose="020B0604020202020204" pitchFamily="34" charset="0"/>
              </a:rPr>
              <a:t>cm</a:t>
            </a:r>
          </a:p>
        </p:txBody>
      </p:sp>
      <p:cxnSp>
        <p:nvCxnSpPr>
          <p:cNvPr id="30" name="Gerade Verbindung 29"/>
          <p:cNvCxnSpPr/>
          <p:nvPr/>
        </p:nvCxnSpPr>
        <p:spPr>
          <a:xfrm>
            <a:off x="849911" y="1601490"/>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rot="19818827">
            <a:off x="-79822" y="866602"/>
            <a:ext cx="3265638" cy="461665"/>
          </a:xfrm>
          <a:prstGeom prst="rect">
            <a:avLst/>
          </a:prstGeom>
          <a:solidFill>
            <a:schemeClr val="bg1"/>
          </a:solidFill>
          <a:ln>
            <a:solidFill>
              <a:srgbClr val="0070C0"/>
            </a:solidFill>
            <a:prstDash val="lgDash"/>
          </a:ln>
        </p:spPr>
        <p:txBody>
          <a:bodyPr wrap="none" rtlCol="0">
            <a:spAutoFit/>
          </a:bodyPr>
          <a:lstStyle/>
          <a:p>
            <a:pPr algn="ctr"/>
            <a:r>
              <a:rPr lang="de-DE" dirty="0" smtClean="0">
                <a:solidFill>
                  <a:srgbClr val="FF0000"/>
                </a:solidFill>
              </a:rPr>
              <a:t>Beispiel </a:t>
            </a:r>
            <a:r>
              <a:rPr lang="de-DE" dirty="0" smtClean="0">
                <a:solidFill>
                  <a:srgbClr val="FF0000"/>
                </a:solidFill>
              </a:rPr>
              <a:t>Lokalhistoriker</a:t>
            </a:r>
            <a:endParaRPr lang="de-DE" dirty="0">
              <a:solidFill>
                <a:srgbClr val="FF0000"/>
              </a:solidFill>
            </a:endParaRPr>
          </a:p>
        </p:txBody>
      </p:sp>
    </p:spTree>
    <p:extLst>
      <p:ext uri="{BB962C8B-B14F-4D97-AF65-F5344CB8AC3E}">
        <p14:creationId xmlns:p14="http://schemas.microsoft.com/office/powerpoint/2010/main" val="4001690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ieren 25"/>
          <p:cNvGrpSpPr/>
          <p:nvPr/>
        </p:nvGrpSpPr>
        <p:grpSpPr>
          <a:xfrm>
            <a:off x="-22403" y="1"/>
            <a:ext cx="7608541" cy="10701794"/>
            <a:chOff x="-22403" y="1"/>
            <a:chExt cx="7608541" cy="10701794"/>
          </a:xfrm>
        </p:grpSpPr>
        <p:grpSp>
          <p:nvGrpSpPr>
            <p:cNvPr id="31" name="Gruppieren 30"/>
            <p:cNvGrpSpPr/>
            <p:nvPr/>
          </p:nvGrpSpPr>
          <p:grpSpPr>
            <a:xfrm>
              <a:off x="835723" y="1097434"/>
              <a:ext cx="5896442" cy="8424936"/>
              <a:chOff x="813321" y="1097434"/>
              <a:chExt cx="5896442" cy="8424936"/>
            </a:xfrm>
          </p:grpSpPr>
          <p:cxnSp>
            <p:nvCxnSpPr>
              <p:cNvPr id="24" name="Gerade Verbindung 23"/>
              <p:cNvCxnSpPr/>
              <p:nvPr/>
            </p:nvCxnSpPr>
            <p:spPr>
              <a:xfrm>
                <a:off x="827509" y="9522370"/>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H="1">
                <a:off x="813321" y="1097434"/>
                <a:ext cx="14188" cy="839812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6709763" y="1097434"/>
                <a:ext cx="0" cy="839812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827509" y="1169442"/>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grpSp>
        <p:sp>
          <p:nvSpPr>
            <p:cNvPr id="42" name="Rechteck 41"/>
            <p:cNvSpPr/>
            <p:nvPr/>
          </p:nvSpPr>
          <p:spPr>
            <a:xfrm>
              <a:off x="6709763" y="9522370"/>
              <a:ext cx="849912" cy="1169443"/>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22403" y="9532352"/>
              <a:ext cx="849912" cy="1169443"/>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6736226" y="1"/>
              <a:ext cx="849912" cy="1169443"/>
            </a:xfrm>
            <a:prstGeom prst="rect">
              <a:avLst/>
            </a:prstGeom>
            <a:solidFill>
              <a:schemeClr val="bg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58837"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 name="Textfeld 40"/>
          <p:cNvSpPr txBox="1"/>
          <p:nvPr/>
        </p:nvSpPr>
        <p:spPr>
          <a:xfrm>
            <a:off x="2051645" y="1199954"/>
            <a:ext cx="3376245" cy="307777"/>
          </a:xfrm>
          <a:prstGeom prst="rect">
            <a:avLst/>
          </a:prstGeom>
          <a:solidFill>
            <a:schemeClr val="bg1">
              <a:lumMod val="95000"/>
            </a:schemeClr>
          </a:solidFill>
        </p:spPr>
        <p:txBody>
          <a:bodyPr wrap="none" rtlCol="0">
            <a:spAutoFit/>
          </a:bodyPr>
          <a:lstStyle/>
          <a:p>
            <a:r>
              <a:rPr lang="de-DE" sz="1400" dirty="0" smtClean="0">
                <a:solidFill>
                  <a:srgbClr val="FF0000"/>
                </a:solidFill>
                <a:latin typeface="Arial" panose="020B0604020202020204" pitchFamily="34" charset="0"/>
                <a:cs typeface="Arial" panose="020B0604020202020204" pitchFamily="34" charset="0"/>
              </a:rPr>
              <a:t>Gasthaus „Zum Schwanen“</a:t>
            </a:r>
            <a:r>
              <a:rPr lang="de-DE" sz="1400" dirty="0" smtClean="0">
                <a:solidFill>
                  <a:schemeClr val="tx1"/>
                </a:solidFill>
                <a:latin typeface="Arial" panose="020B0604020202020204" pitchFamily="34" charset="0"/>
                <a:cs typeface="Arial" panose="020B0604020202020204" pitchFamily="34" charset="0"/>
              </a:rPr>
              <a:t>, Oberurseler</a:t>
            </a:r>
            <a:endParaRPr lang="de-DE" sz="1400" dirty="0">
              <a:solidFill>
                <a:schemeClr val="tx1"/>
              </a:solidFill>
              <a:latin typeface="Arial" panose="020B0604020202020204" pitchFamily="34" charset="0"/>
              <a:cs typeface="Arial" panose="020B0604020202020204" pitchFamily="34" charset="0"/>
            </a:endParaRPr>
          </a:p>
        </p:txBody>
      </p:sp>
      <p:sp>
        <p:nvSpPr>
          <p:cNvPr id="106" name="Rechteck 105"/>
          <p:cNvSpPr/>
          <p:nvPr/>
        </p:nvSpPr>
        <p:spPr>
          <a:xfrm rot="16200000">
            <a:off x="-84921" y="9961128"/>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sp>
        <p:nvSpPr>
          <p:cNvPr id="109" name="Rechteck 108"/>
          <p:cNvSpPr/>
          <p:nvPr/>
        </p:nvSpPr>
        <p:spPr>
          <a:xfrm>
            <a:off x="-36830" y="9090322"/>
            <a:ext cx="864339" cy="276999"/>
          </a:xfrm>
          <a:prstGeom prst="rect">
            <a:avLst/>
          </a:prstGeom>
          <a:solidFill>
            <a:schemeClr val="bg1">
              <a:lumMod val="95000"/>
            </a:schemeClr>
          </a:solidFill>
          <a:ln>
            <a:solidFill>
              <a:schemeClr val="accent1"/>
            </a:solidFill>
          </a:ln>
        </p:spPr>
        <p:txBody>
          <a:bodyPr wrap="none">
            <a:spAutoFit/>
          </a:bodyPr>
          <a:lstStyle/>
          <a:p>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2,33 </a:t>
            </a:r>
            <a:r>
              <a:rPr lang="de-DE" sz="1200" dirty="0">
                <a:solidFill>
                  <a:schemeClr val="tx1"/>
                </a:solidFill>
                <a:latin typeface="Arial" panose="020B0604020202020204" pitchFamily="34" charset="0"/>
                <a:cs typeface="Arial" panose="020B0604020202020204" pitchFamily="34" charset="0"/>
              </a:rPr>
              <a:t>cm</a:t>
            </a:r>
          </a:p>
        </p:txBody>
      </p:sp>
      <p:sp>
        <p:nvSpPr>
          <p:cNvPr id="110" name="Rechteck 109"/>
          <p:cNvSpPr/>
          <p:nvPr/>
        </p:nvSpPr>
        <p:spPr>
          <a:xfrm rot="16200000">
            <a:off x="6614604" y="9961128"/>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sp>
        <p:nvSpPr>
          <p:cNvPr id="111" name="Rechteck 110"/>
          <p:cNvSpPr/>
          <p:nvPr/>
        </p:nvSpPr>
        <p:spPr>
          <a:xfrm>
            <a:off x="6765330" y="9090322"/>
            <a:ext cx="864339" cy="276999"/>
          </a:xfrm>
          <a:prstGeom prst="rect">
            <a:avLst/>
          </a:prstGeom>
          <a:solidFill>
            <a:schemeClr val="bg1">
              <a:lumMod val="95000"/>
            </a:schemeClr>
          </a:solidFill>
          <a:ln>
            <a:solidFill>
              <a:schemeClr val="accent1"/>
            </a:solidFill>
          </a:ln>
        </p:spPr>
        <p:txBody>
          <a:bodyPr wrap="none">
            <a:spAutoFit/>
          </a:bodyPr>
          <a:lstStyle/>
          <a:p>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2,33 </a:t>
            </a:r>
            <a:r>
              <a:rPr lang="de-DE" sz="1200" dirty="0">
                <a:solidFill>
                  <a:schemeClr val="tx1"/>
                </a:solidFill>
                <a:latin typeface="Arial" panose="020B0604020202020204" pitchFamily="34" charset="0"/>
                <a:cs typeface="Arial" panose="020B0604020202020204" pitchFamily="34" charset="0"/>
              </a:rPr>
              <a:t>cm</a:t>
            </a:r>
          </a:p>
        </p:txBody>
      </p:sp>
      <p:cxnSp>
        <p:nvCxnSpPr>
          <p:cNvPr id="30" name="Gerade Verbindung 29"/>
          <p:cNvCxnSpPr/>
          <p:nvPr/>
        </p:nvCxnSpPr>
        <p:spPr>
          <a:xfrm>
            <a:off x="849911" y="1601490"/>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rot="19818827">
            <a:off x="183874" y="866602"/>
            <a:ext cx="2738249" cy="461665"/>
          </a:xfrm>
          <a:prstGeom prst="rect">
            <a:avLst/>
          </a:prstGeom>
          <a:solidFill>
            <a:schemeClr val="bg1"/>
          </a:solidFill>
          <a:ln>
            <a:solidFill>
              <a:srgbClr val="0070C0"/>
            </a:solidFill>
            <a:prstDash val="lgDash"/>
          </a:ln>
        </p:spPr>
        <p:txBody>
          <a:bodyPr wrap="none" rtlCol="0">
            <a:spAutoFit/>
          </a:bodyPr>
          <a:lstStyle/>
          <a:p>
            <a:pPr algn="ctr"/>
            <a:r>
              <a:rPr lang="de-DE" dirty="0" smtClean="0">
                <a:solidFill>
                  <a:srgbClr val="FF0000"/>
                </a:solidFill>
              </a:rPr>
              <a:t>Beispiel </a:t>
            </a:r>
            <a:r>
              <a:rPr lang="de-DE" dirty="0" smtClean="0">
                <a:solidFill>
                  <a:srgbClr val="FF0000"/>
                </a:solidFill>
              </a:rPr>
              <a:t>Gasthäuser</a:t>
            </a:r>
            <a:endParaRPr lang="de-DE" dirty="0">
              <a:solidFill>
                <a:srgbClr val="FF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189" y="4193778"/>
            <a:ext cx="2215990" cy="2511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Grafik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2750" y="1745506"/>
            <a:ext cx="3694034" cy="2797101"/>
          </a:xfrm>
          <a:prstGeom prst="rect">
            <a:avLst/>
          </a:prstGeom>
        </p:spPr>
      </p:pic>
      <p:pic>
        <p:nvPicPr>
          <p:cNvPr id="33" name="Grafik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804" y="5239152"/>
            <a:ext cx="2447925" cy="2609850"/>
          </a:xfrm>
          <a:prstGeom prst="rect">
            <a:avLst/>
          </a:prstGeom>
          <a:ln>
            <a:solidFill>
              <a:schemeClr val="accent1"/>
            </a:solidFill>
          </a:ln>
        </p:spPr>
      </p:pic>
    </p:spTree>
    <p:extLst>
      <p:ext uri="{BB962C8B-B14F-4D97-AF65-F5344CB8AC3E}">
        <p14:creationId xmlns:p14="http://schemas.microsoft.com/office/powerpoint/2010/main" val="3875438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3707829" y="1"/>
            <a:ext cx="142501" cy="10691812"/>
            <a:chOff x="3243233" y="1286455"/>
            <a:chExt cx="360040" cy="8235915"/>
          </a:xfrm>
          <a:solidFill>
            <a:schemeClr val="accent6">
              <a:lumMod val="40000"/>
              <a:lumOff val="60000"/>
            </a:schemeClr>
          </a:solidFill>
        </p:grpSpPr>
        <p:sp>
          <p:nvSpPr>
            <p:cNvPr id="2" name="Rechteck 1"/>
            <p:cNvSpPr/>
            <p:nvPr/>
          </p:nvSpPr>
          <p:spPr>
            <a:xfrm>
              <a:off x="3243233" y="1286455"/>
              <a:ext cx="360040" cy="8640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3243233" y="2207932"/>
              <a:ext cx="360040" cy="8640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3243233" y="3129409"/>
              <a:ext cx="360040" cy="8640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3243233" y="4050886"/>
              <a:ext cx="360040" cy="8640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243233" y="4972363"/>
              <a:ext cx="360040" cy="8640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3243233" y="5893840"/>
              <a:ext cx="360040" cy="8640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3243233" y="6815317"/>
              <a:ext cx="360040" cy="8640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3243233" y="7736794"/>
              <a:ext cx="360040" cy="8640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3243233" y="8658274"/>
              <a:ext cx="360040" cy="8640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3" name="Gruppieren 12"/>
          <p:cNvGrpSpPr/>
          <p:nvPr/>
        </p:nvGrpSpPr>
        <p:grpSpPr>
          <a:xfrm rot="16200000">
            <a:off x="3685035" y="635297"/>
            <a:ext cx="153017" cy="7596262"/>
            <a:chOff x="3243233" y="1286455"/>
            <a:chExt cx="360040" cy="8235915"/>
          </a:xfrm>
          <a:solidFill>
            <a:schemeClr val="accent6">
              <a:lumMod val="40000"/>
              <a:lumOff val="60000"/>
            </a:schemeClr>
          </a:solidFill>
        </p:grpSpPr>
        <p:sp>
          <p:nvSpPr>
            <p:cNvPr id="14" name="Rechteck 13"/>
            <p:cNvSpPr/>
            <p:nvPr/>
          </p:nvSpPr>
          <p:spPr>
            <a:xfrm>
              <a:off x="3243233" y="1286455"/>
              <a:ext cx="360040" cy="8640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3243233" y="2207932"/>
              <a:ext cx="360040" cy="8640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3243233" y="3129409"/>
              <a:ext cx="360040" cy="8640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3243233" y="4050886"/>
              <a:ext cx="360040" cy="8640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3243233" y="4972363"/>
              <a:ext cx="360040" cy="8640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3243233" y="5893840"/>
              <a:ext cx="360040" cy="8640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3243233" y="6815317"/>
              <a:ext cx="360040" cy="8640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3243233" y="7736794"/>
              <a:ext cx="360040" cy="8640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3243233" y="8658274"/>
              <a:ext cx="360040" cy="8640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0" name="Gruppieren 39"/>
          <p:cNvGrpSpPr/>
          <p:nvPr/>
        </p:nvGrpSpPr>
        <p:grpSpPr>
          <a:xfrm>
            <a:off x="813321" y="1097434"/>
            <a:ext cx="5896442" cy="8398120"/>
            <a:chOff x="813321" y="1097434"/>
            <a:chExt cx="5896442" cy="8398120"/>
          </a:xfrm>
        </p:grpSpPr>
        <p:cxnSp>
          <p:nvCxnSpPr>
            <p:cNvPr id="24" name="Gerade Verbindung 23"/>
            <p:cNvCxnSpPr/>
            <p:nvPr/>
          </p:nvCxnSpPr>
          <p:spPr>
            <a:xfrm>
              <a:off x="827509" y="9495554"/>
              <a:ext cx="5882254"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827509" y="1097434"/>
              <a:ext cx="5882254"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H="1">
              <a:off x="813321" y="1097434"/>
              <a:ext cx="14188" cy="839812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6709763" y="1097434"/>
              <a:ext cx="0" cy="839812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2833146" y="2757771"/>
              <a:ext cx="1891865" cy="830997"/>
            </a:xfrm>
            <a:prstGeom prst="rect">
              <a:avLst/>
            </a:prstGeom>
            <a:solidFill>
              <a:schemeClr val="bg1"/>
            </a:solidFill>
            <a:ln>
              <a:solidFill>
                <a:srgbClr val="0070C0"/>
              </a:solidFill>
              <a:prstDash val="lgDash"/>
            </a:ln>
          </p:spPr>
          <p:txBody>
            <a:bodyPr wrap="none" rtlCol="0">
              <a:spAutoFit/>
            </a:bodyPr>
            <a:lstStyle/>
            <a:p>
              <a:pPr algn="ctr"/>
              <a:r>
                <a:rPr lang="de-DE" dirty="0" smtClean="0">
                  <a:solidFill>
                    <a:srgbClr val="FF0000"/>
                  </a:solidFill>
                </a:rPr>
                <a:t>Satzspiegel 2 </a:t>
              </a:r>
            </a:p>
            <a:p>
              <a:pPr algn="ctr"/>
              <a:r>
                <a:rPr lang="de-DE" dirty="0" smtClean="0">
                  <a:solidFill>
                    <a:srgbClr val="FF0000"/>
                  </a:solidFill>
                </a:rPr>
                <a:t>9x9 Raster</a:t>
              </a:r>
              <a:endParaRPr lang="de-DE" dirty="0">
                <a:solidFill>
                  <a:srgbClr val="FF0000"/>
                </a:solidFill>
              </a:endParaRPr>
            </a:p>
          </p:txBody>
        </p:sp>
      </p:grpSp>
      <p:sp>
        <p:nvSpPr>
          <p:cNvPr id="41" name="Textfeld 40"/>
          <p:cNvSpPr txBox="1"/>
          <p:nvPr/>
        </p:nvSpPr>
        <p:spPr>
          <a:xfrm>
            <a:off x="125301" y="295919"/>
            <a:ext cx="473206" cy="523220"/>
          </a:xfrm>
          <a:prstGeom prst="rect">
            <a:avLst/>
          </a:prstGeom>
          <a:noFill/>
          <a:ln>
            <a:solidFill>
              <a:srgbClr val="FF0000"/>
            </a:solidFill>
          </a:ln>
        </p:spPr>
        <p:txBody>
          <a:bodyPr wrap="none" rtlCol="0">
            <a:spAutoFit/>
          </a:bodyPr>
          <a:lstStyle/>
          <a:p>
            <a:pPr algn="ctr"/>
            <a:r>
              <a:rPr lang="de-DE" sz="1400" dirty="0" err="1" smtClean="0">
                <a:solidFill>
                  <a:schemeClr val="tx1"/>
                </a:solidFill>
              </a:rPr>
              <a:t>SSp</a:t>
            </a:r>
            <a:endParaRPr lang="de-DE" sz="1400" dirty="0" smtClean="0">
              <a:solidFill>
                <a:schemeClr val="tx1"/>
              </a:solidFill>
            </a:endParaRPr>
          </a:p>
          <a:p>
            <a:pPr algn="ctr"/>
            <a:r>
              <a:rPr lang="de-DE" sz="1400" dirty="0" smtClean="0">
                <a:solidFill>
                  <a:schemeClr val="tx1"/>
                </a:solidFill>
              </a:rPr>
              <a:t>2</a:t>
            </a:r>
            <a:endParaRPr lang="de-DE" sz="1400" dirty="0">
              <a:solidFill>
                <a:schemeClr val="tx1"/>
              </a:solidFill>
            </a:endParaRPr>
          </a:p>
        </p:txBody>
      </p:sp>
      <p:sp>
        <p:nvSpPr>
          <p:cNvPr id="11" name="Textfeld 10"/>
          <p:cNvSpPr txBox="1"/>
          <p:nvPr/>
        </p:nvSpPr>
        <p:spPr>
          <a:xfrm>
            <a:off x="4968412" y="1340241"/>
            <a:ext cx="1329210" cy="1600438"/>
          </a:xfrm>
          <a:prstGeom prst="rect">
            <a:avLst/>
          </a:prstGeom>
          <a:noFill/>
          <a:ln>
            <a:solidFill>
              <a:schemeClr val="accent1"/>
            </a:solidFill>
          </a:ln>
        </p:spPr>
        <p:txBody>
          <a:bodyPr wrap="none" rtlCol="0">
            <a:spAutoFit/>
          </a:bodyPr>
          <a:lstStyle/>
          <a:p>
            <a:r>
              <a:rPr lang="de-DE" sz="1400" dirty="0" smtClean="0">
                <a:solidFill>
                  <a:schemeClr val="tx1"/>
                </a:solidFill>
                <a:latin typeface="Arial" panose="020B0604020202020204" pitchFamily="34" charset="0"/>
                <a:cs typeface="Arial" panose="020B0604020202020204" pitchFamily="34" charset="0"/>
              </a:rPr>
              <a:t>A4 = 21x29,7</a:t>
            </a:r>
          </a:p>
          <a:p>
            <a:r>
              <a:rPr lang="de-DE" sz="1400" dirty="0" err="1" smtClean="0">
                <a:solidFill>
                  <a:schemeClr val="tx1"/>
                </a:solidFill>
                <a:latin typeface="Arial" panose="020B0604020202020204" pitchFamily="34" charset="0"/>
                <a:cs typeface="Arial" panose="020B0604020202020204" pitchFamily="34" charset="0"/>
              </a:rPr>
              <a:t>Beschnittrand</a:t>
            </a:r>
            <a:r>
              <a:rPr lang="de-DE" sz="1400" dirty="0" smtClean="0">
                <a:solidFill>
                  <a:schemeClr val="tx1"/>
                </a:solidFill>
                <a:latin typeface="Arial" panose="020B0604020202020204" pitchFamily="34" charset="0"/>
                <a:cs typeface="Arial" panose="020B0604020202020204" pitchFamily="34" charset="0"/>
              </a:rPr>
              <a:t>:</a:t>
            </a:r>
          </a:p>
          <a:p>
            <a:r>
              <a:rPr lang="de-DE" sz="1400" dirty="0" smtClean="0">
                <a:solidFill>
                  <a:schemeClr val="tx1"/>
                </a:solidFill>
                <a:latin typeface="Arial" panose="020B0604020202020204" pitchFamily="34" charset="0"/>
                <a:cs typeface="Arial" panose="020B0604020202020204" pitchFamily="34" charset="0"/>
              </a:rPr>
              <a:t>a= 1/9*21 cm</a:t>
            </a:r>
          </a:p>
          <a:p>
            <a:r>
              <a:rPr lang="de-DE" sz="1400" dirty="0" smtClean="0">
                <a:solidFill>
                  <a:schemeClr val="tx1"/>
                </a:solidFill>
                <a:latin typeface="Arial" panose="020B0604020202020204" pitchFamily="34" charset="0"/>
                <a:cs typeface="Arial" panose="020B0604020202020204" pitchFamily="34" charset="0"/>
              </a:rPr>
              <a:t>   = 2,33</a:t>
            </a:r>
          </a:p>
          <a:p>
            <a:endParaRPr lang="de-DE" sz="1400" dirty="0">
              <a:solidFill>
                <a:schemeClr val="tx1"/>
              </a:solidFill>
              <a:latin typeface="Arial" panose="020B0604020202020204" pitchFamily="34" charset="0"/>
              <a:cs typeface="Arial" panose="020B0604020202020204" pitchFamily="34" charset="0"/>
            </a:endParaRPr>
          </a:p>
          <a:p>
            <a:r>
              <a:rPr lang="de-DE" sz="1400" dirty="0" smtClean="0">
                <a:solidFill>
                  <a:schemeClr val="tx1"/>
                </a:solidFill>
                <a:latin typeface="Arial" panose="020B0604020202020204" pitchFamily="34" charset="0"/>
                <a:cs typeface="Arial" panose="020B0604020202020204" pitchFamily="34" charset="0"/>
              </a:rPr>
              <a:t>b=1/9 *29,7</a:t>
            </a:r>
          </a:p>
          <a:p>
            <a:r>
              <a:rPr lang="de-DE" sz="1400" dirty="0" smtClean="0">
                <a:solidFill>
                  <a:schemeClr val="tx1"/>
                </a:solidFill>
                <a:latin typeface="Arial" panose="020B0604020202020204" pitchFamily="34" charset="0"/>
                <a:cs typeface="Arial" panose="020B0604020202020204" pitchFamily="34" charset="0"/>
              </a:rPr>
              <a:t>  = 3,30 cm</a:t>
            </a:r>
          </a:p>
        </p:txBody>
      </p:sp>
      <p:cxnSp>
        <p:nvCxnSpPr>
          <p:cNvPr id="30" name="Gerade Verbindung 29"/>
          <p:cNvCxnSpPr/>
          <p:nvPr/>
        </p:nvCxnSpPr>
        <p:spPr>
          <a:xfrm>
            <a:off x="2061723" y="0"/>
            <a:ext cx="0" cy="1097434"/>
          </a:xfrm>
          <a:prstGeom prst="line">
            <a:avLst/>
          </a:prstGeom>
          <a:ln w="1905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Rechteck 22"/>
          <p:cNvSpPr/>
          <p:nvPr/>
        </p:nvSpPr>
        <p:spPr>
          <a:xfrm>
            <a:off x="1574249" y="394827"/>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cxnSp>
        <p:nvCxnSpPr>
          <p:cNvPr id="32" name="Gerade Verbindung 31"/>
          <p:cNvCxnSpPr/>
          <p:nvPr/>
        </p:nvCxnSpPr>
        <p:spPr>
          <a:xfrm>
            <a:off x="6709763" y="3977754"/>
            <a:ext cx="849912"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Rechteck 34"/>
          <p:cNvSpPr/>
          <p:nvPr/>
        </p:nvSpPr>
        <p:spPr>
          <a:xfrm>
            <a:off x="6584728" y="3509471"/>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a:t>
            </a:r>
            <a:r>
              <a:rPr lang="de-DE" sz="1400" dirty="0" smtClean="0">
                <a:solidFill>
                  <a:schemeClr val="tx1"/>
                </a:solidFill>
                <a:latin typeface="Arial" panose="020B0604020202020204" pitchFamily="34" charset="0"/>
                <a:cs typeface="Arial" panose="020B0604020202020204" pitchFamily="34" charset="0"/>
              </a:rPr>
              <a:t>2,33 </a:t>
            </a:r>
            <a:r>
              <a:rPr lang="de-DE" sz="1400" dirty="0">
                <a:solidFill>
                  <a:schemeClr val="tx1"/>
                </a:solidFill>
                <a:latin typeface="Arial" panose="020B0604020202020204" pitchFamily="34" charset="0"/>
                <a:cs typeface="Arial" panose="020B0604020202020204" pitchFamily="34" charset="0"/>
              </a:rPr>
              <a:t>cm</a:t>
            </a:r>
          </a:p>
        </p:txBody>
      </p:sp>
      <p:cxnSp>
        <p:nvCxnSpPr>
          <p:cNvPr id="36" name="Gerade Verbindung 35"/>
          <p:cNvCxnSpPr/>
          <p:nvPr/>
        </p:nvCxnSpPr>
        <p:spPr>
          <a:xfrm>
            <a:off x="-36587" y="4130154"/>
            <a:ext cx="849912"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a:off x="2214123" y="9522370"/>
            <a:ext cx="0" cy="1169443"/>
          </a:xfrm>
          <a:prstGeom prst="line">
            <a:avLst/>
          </a:prstGeom>
          <a:ln w="1905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echteck 38"/>
          <p:cNvSpPr/>
          <p:nvPr/>
        </p:nvSpPr>
        <p:spPr>
          <a:xfrm>
            <a:off x="1726649" y="9989205"/>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pic>
        <p:nvPicPr>
          <p:cNvPr id="42" name="Grafik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302036">
            <a:off x="15235" y="5685791"/>
            <a:ext cx="2874615" cy="1149846"/>
          </a:xfrm>
          <a:prstGeom prst="rect">
            <a:avLst/>
          </a:prstGeom>
        </p:spPr>
      </p:pic>
    </p:spTree>
    <p:extLst>
      <p:ext uri="{BB962C8B-B14F-4D97-AF65-F5344CB8AC3E}">
        <p14:creationId xmlns:p14="http://schemas.microsoft.com/office/powerpoint/2010/main" val="3197628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feld 25"/>
          <p:cNvSpPr txBox="1"/>
          <p:nvPr/>
        </p:nvSpPr>
        <p:spPr>
          <a:xfrm>
            <a:off x="827509" y="593378"/>
            <a:ext cx="5544616" cy="2308324"/>
          </a:xfrm>
          <a:prstGeom prst="rect">
            <a:avLst/>
          </a:prstGeom>
          <a:noFill/>
        </p:spPr>
        <p:txBody>
          <a:bodyPr wrap="square" rtlCol="0">
            <a:spAutoFit/>
          </a:bodyPr>
          <a:lstStyle/>
          <a:p>
            <a:r>
              <a:rPr lang="de-DE" dirty="0" smtClean="0">
                <a:solidFill>
                  <a:schemeClr val="tx1"/>
                </a:solidFill>
              </a:rPr>
              <a:t>Erkenntnisse Faktenbücher:</a:t>
            </a:r>
          </a:p>
          <a:p>
            <a:endParaRPr lang="de-DE" dirty="0">
              <a:solidFill>
                <a:schemeClr val="tx1"/>
              </a:solidFill>
            </a:endParaRPr>
          </a:p>
          <a:p>
            <a:r>
              <a:rPr lang="de-DE" dirty="0" smtClean="0">
                <a:solidFill>
                  <a:schemeClr val="tx1"/>
                </a:solidFill>
              </a:rPr>
              <a:t>Da die Faktenbücher auch einzelnen ausgedruckt werden, sollte die 1. und 2. Seite und die vorletzte und letzte Seite immer als Cover ausgebildet werden. </a:t>
            </a:r>
            <a:endParaRPr lang="de-DE" dirty="0">
              <a:solidFill>
                <a:schemeClr val="tx1"/>
              </a:solidFill>
            </a:endParaRPr>
          </a:p>
        </p:txBody>
      </p:sp>
    </p:spTree>
    <p:extLst>
      <p:ext uri="{BB962C8B-B14F-4D97-AF65-F5344CB8AC3E}">
        <p14:creationId xmlns:p14="http://schemas.microsoft.com/office/powerpoint/2010/main" val="238424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ieren 25"/>
          <p:cNvGrpSpPr/>
          <p:nvPr/>
        </p:nvGrpSpPr>
        <p:grpSpPr>
          <a:xfrm>
            <a:off x="-22403" y="1"/>
            <a:ext cx="7608541" cy="10701794"/>
            <a:chOff x="-22403" y="1"/>
            <a:chExt cx="7608541" cy="10701794"/>
          </a:xfrm>
        </p:grpSpPr>
        <p:grpSp>
          <p:nvGrpSpPr>
            <p:cNvPr id="31" name="Gruppieren 30"/>
            <p:cNvGrpSpPr/>
            <p:nvPr/>
          </p:nvGrpSpPr>
          <p:grpSpPr>
            <a:xfrm>
              <a:off x="835723" y="1097434"/>
              <a:ext cx="5896442" cy="8424936"/>
              <a:chOff x="813321" y="1097434"/>
              <a:chExt cx="5896442" cy="8424936"/>
            </a:xfrm>
          </p:grpSpPr>
          <p:cxnSp>
            <p:nvCxnSpPr>
              <p:cNvPr id="24" name="Gerade Verbindung 23"/>
              <p:cNvCxnSpPr/>
              <p:nvPr/>
            </p:nvCxnSpPr>
            <p:spPr>
              <a:xfrm>
                <a:off x="827509" y="9522370"/>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H="1">
                <a:off x="813321" y="1097434"/>
                <a:ext cx="14188" cy="839812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6709763" y="1097434"/>
                <a:ext cx="0" cy="839812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827509" y="1169442"/>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grpSp>
        <p:sp>
          <p:nvSpPr>
            <p:cNvPr id="42" name="Rechteck 41"/>
            <p:cNvSpPr/>
            <p:nvPr/>
          </p:nvSpPr>
          <p:spPr>
            <a:xfrm>
              <a:off x="6709763" y="9522370"/>
              <a:ext cx="849912" cy="1169443"/>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22403" y="9532352"/>
              <a:ext cx="849912" cy="1169443"/>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6736226" y="1"/>
              <a:ext cx="849912" cy="1169443"/>
            </a:xfrm>
            <a:prstGeom prst="rect">
              <a:avLst/>
            </a:prstGeom>
            <a:solidFill>
              <a:schemeClr val="bg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58837"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6" name="Rechteck 105"/>
          <p:cNvSpPr/>
          <p:nvPr/>
        </p:nvSpPr>
        <p:spPr>
          <a:xfrm rot="16200000">
            <a:off x="-84921" y="9961128"/>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sp>
        <p:nvSpPr>
          <p:cNvPr id="109" name="Rechteck 108"/>
          <p:cNvSpPr/>
          <p:nvPr/>
        </p:nvSpPr>
        <p:spPr>
          <a:xfrm>
            <a:off x="-36830" y="9090322"/>
            <a:ext cx="864339" cy="276999"/>
          </a:xfrm>
          <a:prstGeom prst="rect">
            <a:avLst/>
          </a:prstGeom>
          <a:solidFill>
            <a:schemeClr val="bg1">
              <a:lumMod val="95000"/>
            </a:schemeClr>
          </a:solidFill>
          <a:ln>
            <a:solidFill>
              <a:schemeClr val="accent1"/>
            </a:solidFill>
          </a:ln>
        </p:spPr>
        <p:txBody>
          <a:bodyPr wrap="none">
            <a:spAutoFit/>
          </a:bodyPr>
          <a:lstStyle/>
          <a:p>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2,33 </a:t>
            </a:r>
            <a:r>
              <a:rPr lang="de-DE" sz="1200" dirty="0">
                <a:solidFill>
                  <a:schemeClr val="tx1"/>
                </a:solidFill>
                <a:latin typeface="Arial" panose="020B0604020202020204" pitchFamily="34" charset="0"/>
                <a:cs typeface="Arial" panose="020B0604020202020204" pitchFamily="34" charset="0"/>
              </a:rPr>
              <a:t>cm</a:t>
            </a:r>
          </a:p>
        </p:txBody>
      </p:sp>
      <p:sp>
        <p:nvSpPr>
          <p:cNvPr id="110" name="Rechteck 109"/>
          <p:cNvSpPr/>
          <p:nvPr/>
        </p:nvSpPr>
        <p:spPr>
          <a:xfrm rot="16200000">
            <a:off x="6614604" y="9961128"/>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sp>
        <p:nvSpPr>
          <p:cNvPr id="111" name="Rechteck 110"/>
          <p:cNvSpPr/>
          <p:nvPr/>
        </p:nvSpPr>
        <p:spPr>
          <a:xfrm>
            <a:off x="6765330" y="9090322"/>
            <a:ext cx="864339" cy="276999"/>
          </a:xfrm>
          <a:prstGeom prst="rect">
            <a:avLst/>
          </a:prstGeom>
          <a:solidFill>
            <a:schemeClr val="bg1">
              <a:lumMod val="95000"/>
            </a:schemeClr>
          </a:solidFill>
          <a:ln>
            <a:solidFill>
              <a:schemeClr val="accent1"/>
            </a:solidFill>
          </a:ln>
        </p:spPr>
        <p:txBody>
          <a:bodyPr wrap="none">
            <a:spAutoFit/>
          </a:bodyPr>
          <a:lstStyle/>
          <a:p>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2,33 </a:t>
            </a:r>
            <a:r>
              <a:rPr lang="de-DE" sz="1200" dirty="0">
                <a:solidFill>
                  <a:schemeClr val="tx1"/>
                </a:solidFill>
                <a:latin typeface="Arial" panose="020B0604020202020204" pitchFamily="34" charset="0"/>
                <a:cs typeface="Arial" panose="020B0604020202020204" pitchFamily="34" charset="0"/>
              </a:rPr>
              <a:t>cm</a:t>
            </a:r>
          </a:p>
        </p:txBody>
      </p:sp>
      <p:sp>
        <p:nvSpPr>
          <p:cNvPr id="2" name="Textfeld 1"/>
          <p:cNvSpPr txBox="1"/>
          <p:nvPr/>
        </p:nvSpPr>
        <p:spPr>
          <a:xfrm>
            <a:off x="2221586" y="3616325"/>
            <a:ext cx="3024336" cy="1754326"/>
          </a:xfrm>
          <a:prstGeom prst="rect">
            <a:avLst/>
          </a:prstGeom>
          <a:noFill/>
        </p:spPr>
        <p:txBody>
          <a:bodyPr wrap="square" rtlCol="0">
            <a:spAutoFit/>
          </a:bodyPr>
          <a:lstStyle/>
          <a:p>
            <a:pPr algn="ctr"/>
            <a:r>
              <a:rPr lang="de-DE" dirty="0" smtClean="0">
                <a:solidFill>
                  <a:schemeClr val="tx1"/>
                </a:solidFill>
              </a:rPr>
              <a:t>Mustervorlage</a:t>
            </a:r>
          </a:p>
          <a:p>
            <a:pPr algn="ctr"/>
            <a:r>
              <a:rPr lang="de-DE" dirty="0" smtClean="0">
                <a:solidFill>
                  <a:schemeClr val="tx1"/>
                </a:solidFill>
              </a:rPr>
              <a:t>.</a:t>
            </a:r>
            <a:r>
              <a:rPr lang="de-DE" dirty="0" err="1" smtClean="0">
                <a:solidFill>
                  <a:schemeClr val="tx1"/>
                </a:solidFill>
              </a:rPr>
              <a:t>ppt</a:t>
            </a:r>
            <a:endParaRPr lang="de-DE" dirty="0" smtClean="0">
              <a:solidFill>
                <a:schemeClr val="tx1"/>
              </a:solidFill>
            </a:endParaRPr>
          </a:p>
          <a:p>
            <a:pPr algn="ctr"/>
            <a:r>
              <a:rPr lang="de-DE" dirty="0">
                <a:solidFill>
                  <a:schemeClr val="tx1"/>
                </a:solidFill>
              </a:rPr>
              <a:t>f</a:t>
            </a:r>
            <a:r>
              <a:rPr lang="de-DE" dirty="0" smtClean="0">
                <a:solidFill>
                  <a:schemeClr val="tx1"/>
                </a:solidFill>
              </a:rPr>
              <a:t>ür Faktenbücher</a:t>
            </a:r>
          </a:p>
          <a:p>
            <a:pPr algn="ctr"/>
            <a:r>
              <a:rPr lang="de-DE" dirty="0">
                <a:solidFill>
                  <a:schemeClr val="tx1"/>
                </a:solidFill>
              </a:rPr>
              <a:t>a</a:t>
            </a:r>
            <a:r>
              <a:rPr lang="de-DE" dirty="0" smtClean="0">
                <a:solidFill>
                  <a:schemeClr val="tx1"/>
                </a:solidFill>
              </a:rPr>
              <a:t>b 01.2017</a:t>
            </a:r>
          </a:p>
          <a:p>
            <a:pPr algn="ctr"/>
            <a:r>
              <a:rPr lang="de-DE" sz="1200" dirty="0" smtClean="0">
                <a:solidFill>
                  <a:schemeClr val="tx1"/>
                </a:solidFill>
              </a:rPr>
              <a:t>(gilt nicht für Industrie und Handwerk)</a:t>
            </a:r>
            <a:endParaRPr lang="de-DE" sz="1200" dirty="0">
              <a:solidFill>
                <a:schemeClr val="tx1"/>
              </a:solidFill>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757" y="2177554"/>
            <a:ext cx="1064902" cy="1030708"/>
          </a:xfrm>
          <a:prstGeom prst="rect">
            <a:avLst/>
          </a:prstGeom>
        </p:spPr>
      </p:pic>
    </p:spTree>
    <p:extLst>
      <p:ext uri="{BB962C8B-B14F-4D97-AF65-F5344CB8AC3E}">
        <p14:creationId xmlns:p14="http://schemas.microsoft.com/office/powerpoint/2010/main" val="1644533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ieren 25"/>
          <p:cNvGrpSpPr/>
          <p:nvPr/>
        </p:nvGrpSpPr>
        <p:grpSpPr>
          <a:xfrm>
            <a:off x="-22403" y="1"/>
            <a:ext cx="7608541" cy="10701794"/>
            <a:chOff x="-22403" y="1"/>
            <a:chExt cx="7608541" cy="10701794"/>
          </a:xfrm>
        </p:grpSpPr>
        <p:grpSp>
          <p:nvGrpSpPr>
            <p:cNvPr id="31" name="Gruppieren 30"/>
            <p:cNvGrpSpPr/>
            <p:nvPr/>
          </p:nvGrpSpPr>
          <p:grpSpPr>
            <a:xfrm>
              <a:off x="835723" y="1097434"/>
              <a:ext cx="5896442" cy="8424936"/>
              <a:chOff x="813321" y="1097434"/>
              <a:chExt cx="5896442" cy="8424936"/>
            </a:xfrm>
          </p:grpSpPr>
          <p:cxnSp>
            <p:nvCxnSpPr>
              <p:cNvPr id="24" name="Gerade Verbindung 23"/>
              <p:cNvCxnSpPr/>
              <p:nvPr/>
            </p:nvCxnSpPr>
            <p:spPr>
              <a:xfrm>
                <a:off x="827509" y="9522370"/>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H="1">
                <a:off x="813321" y="1097434"/>
                <a:ext cx="14188" cy="839812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6709763" y="1097434"/>
                <a:ext cx="0" cy="839812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827509" y="1169442"/>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grpSp>
        <p:sp>
          <p:nvSpPr>
            <p:cNvPr id="42" name="Rechteck 41"/>
            <p:cNvSpPr/>
            <p:nvPr/>
          </p:nvSpPr>
          <p:spPr>
            <a:xfrm>
              <a:off x="6709763" y="9522370"/>
              <a:ext cx="849912" cy="1169443"/>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22403" y="9532352"/>
              <a:ext cx="849912" cy="1169443"/>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6736226" y="1"/>
              <a:ext cx="849912" cy="1169443"/>
            </a:xfrm>
            <a:prstGeom prst="rect">
              <a:avLst/>
            </a:prstGeom>
            <a:solidFill>
              <a:schemeClr val="bg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58837"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6" name="Rechteck 105"/>
          <p:cNvSpPr/>
          <p:nvPr/>
        </p:nvSpPr>
        <p:spPr>
          <a:xfrm rot="16200000">
            <a:off x="-84921" y="9961128"/>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sp>
        <p:nvSpPr>
          <p:cNvPr id="109" name="Rechteck 108"/>
          <p:cNvSpPr/>
          <p:nvPr/>
        </p:nvSpPr>
        <p:spPr>
          <a:xfrm>
            <a:off x="-36830" y="9090322"/>
            <a:ext cx="864339" cy="276999"/>
          </a:xfrm>
          <a:prstGeom prst="rect">
            <a:avLst/>
          </a:prstGeom>
          <a:solidFill>
            <a:schemeClr val="bg1">
              <a:lumMod val="95000"/>
            </a:schemeClr>
          </a:solidFill>
          <a:ln>
            <a:solidFill>
              <a:schemeClr val="accent1"/>
            </a:solidFill>
          </a:ln>
        </p:spPr>
        <p:txBody>
          <a:bodyPr wrap="none">
            <a:spAutoFit/>
          </a:bodyPr>
          <a:lstStyle/>
          <a:p>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2,33 </a:t>
            </a:r>
            <a:r>
              <a:rPr lang="de-DE" sz="1200" dirty="0">
                <a:solidFill>
                  <a:schemeClr val="tx1"/>
                </a:solidFill>
                <a:latin typeface="Arial" panose="020B0604020202020204" pitchFamily="34" charset="0"/>
                <a:cs typeface="Arial" panose="020B0604020202020204" pitchFamily="34" charset="0"/>
              </a:rPr>
              <a:t>cm</a:t>
            </a:r>
          </a:p>
        </p:txBody>
      </p:sp>
      <p:sp>
        <p:nvSpPr>
          <p:cNvPr id="110" name="Rechteck 109"/>
          <p:cNvSpPr/>
          <p:nvPr/>
        </p:nvSpPr>
        <p:spPr>
          <a:xfrm rot="16200000">
            <a:off x="6614604" y="9961128"/>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sp>
        <p:nvSpPr>
          <p:cNvPr id="111" name="Rechteck 110"/>
          <p:cNvSpPr/>
          <p:nvPr/>
        </p:nvSpPr>
        <p:spPr>
          <a:xfrm>
            <a:off x="6765330" y="9090322"/>
            <a:ext cx="864339" cy="276999"/>
          </a:xfrm>
          <a:prstGeom prst="rect">
            <a:avLst/>
          </a:prstGeom>
          <a:solidFill>
            <a:schemeClr val="bg1">
              <a:lumMod val="95000"/>
            </a:schemeClr>
          </a:solidFill>
          <a:ln>
            <a:solidFill>
              <a:schemeClr val="accent1"/>
            </a:solidFill>
          </a:ln>
        </p:spPr>
        <p:txBody>
          <a:bodyPr wrap="none">
            <a:spAutoFit/>
          </a:bodyPr>
          <a:lstStyle/>
          <a:p>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2,33 </a:t>
            </a:r>
            <a:r>
              <a:rPr lang="de-DE" sz="1200" dirty="0">
                <a:solidFill>
                  <a:schemeClr val="tx1"/>
                </a:solidFill>
                <a:latin typeface="Arial" panose="020B0604020202020204" pitchFamily="34" charset="0"/>
                <a:cs typeface="Arial" panose="020B0604020202020204" pitchFamily="34" charset="0"/>
              </a:rPr>
              <a:t>cm</a:t>
            </a:r>
          </a:p>
        </p:txBody>
      </p:sp>
      <p:sp>
        <p:nvSpPr>
          <p:cNvPr id="2" name="Rechteck 1"/>
          <p:cNvSpPr/>
          <p:nvPr/>
        </p:nvSpPr>
        <p:spPr>
          <a:xfrm>
            <a:off x="849912" y="1169443"/>
            <a:ext cx="5882254" cy="836291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2948563" y="2757771"/>
            <a:ext cx="1661031" cy="830997"/>
          </a:xfrm>
          <a:prstGeom prst="rect">
            <a:avLst/>
          </a:prstGeom>
          <a:solidFill>
            <a:schemeClr val="bg1"/>
          </a:solidFill>
          <a:ln>
            <a:solidFill>
              <a:srgbClr val="0070C0"/>
            </a:solidFill>
            <a:prstDash val="lgDash"/>
          </a:ln>
        </p:spPr>
        <p:txBody>
          <a:bodyPr wrap="none" rtlCol="0">
            <a:spAutoFit/>
          </a:bodyPr>
          <a:lstStyle/>
          <a:p>
            <a:pPr algn="ctr"/>
            <a:r>
              <a:rPr lang="de-DE" dirty="0" smtClean="0">
                <a:solidFill>
                  <a:srgbClr val="FF0000"/>
                </a:solidFill>
              </a:rPr>
              <a:t>Satzspiegel </a:t>
            </a:r>
          </a:p>
          <a:p>
            <a:pPr algn="ctr"/>
            <a:r>
              <a:rPr lang="de-DE" dirty="0" smtClean="0">
                <a:solidFill>
                  <a:srgbClr val="FF0000"/>
                </a:solidFill>
              </a:rPr>
              <a:t>9x9 Raster</a:t>
            </a:r>
            <a:endParaRPr lang="de-DE" dirty="0">
              <a:solidFill>
                <a:srgbClr val="FF0000"/>
              </a:solidFill>
            </a:endParaRPr>
          </a:p>
        </p:txBody>
      </p:sp>
      <p:sp>
        <p:nvSpPr>
          <p:cNvPr id="18" name="Textfeld 17"/>
          <p:cNvSpPr txBox="1"/>
          <p:nvPr/>
        </p:nvSpPr>
        <p:spPr>
          <a:xfrm>
            <a:off x="4968412" y="1340241"/>
            <a:ext cx="1329210" cy="1600438"/>
          </a:xfrm>
          <a:prstGeom prst="rect">
            <a:avLst/>
          </a:prstGeom>
          <a:noFill/>
          <a:ln>
            <a:solidFill>
              <a:schemeClr val="accent1"/>
            </a:solidFill>
          </a:ln>
        </p:spPr>
        <p:txBody>
          <a:bodyPr wrap="none" rtlCol="0">
            <a:spAutoFit/>
          </a:bodyPr>
          <a:lstStyle/>
          <a:p>
            <a:r>
              <a:rPr lang="de-DE" sz="1400" dirty="0" smtClean="0">
                <a:solidFill>
                  <a:schemeClr val="tx1"/>
                </a:solidFill>
                <a:latin typeface="Arial" panose="020B0604020202020204" pitchFamily="34" charset="0"/>
                <a:cs typeface="Arial" panose="020B0604020202020204" pitchFamily="34" charset="0"/>
              </a:rPr>
              <a:t>A4 = 21x29,7</a:t>
            </a:r>
          </a:p>
          <a:p>
            <a:r>
              <a:rPr lang="de-DE" sz="1400" dirty="0" err="1" smtClean="0">
                <a:solidFill>
                  <a:schemeClr val="tx1"/>
                </a:solidFill>
                <a:latin typeface="Arial" panose="020B0604020202020204" pitchFamily="34" charset="0"/>
                <a:cs typeface="Arial" panose="020B0604020202020204" pitchFamily="34" charset="0"/>
              </a:rPr>
              <a:t>Beschnittrand</a:t>
            </a:r>
            <a:r>
              <a:rPr lang="de-DE" sz="1400" dirty="0" smtClean="0">
                <a:solidFill>
                  <a:schemeClr val="tx1"/>
                </a:solidFill>
                <a:latin typeface="Arial" panose="020B0604020202020204" pitchFamily="34" charset="0"/>
                <a:cs typeface="Arial" panose="020B0604020202020204" pitchFamily="34" charset="0"/>
              </a:rPr>
              <a:t>:</a:t>
            </a:r>
          </a:p>
          <a:p>
            <a:r>
              <a:rPr lang="de-DE" sz="1400" dirty="0" smtClean="0">
                <a:solidFill>
                  <a:schemeClr val="tx1"/>
                </a:solidFill>
                <a:latin typeface="Arial" panose="020B0604020202020204" pitchFamily="34" charset="0"/>
                <a:cs typeface="Arial" panose="020B0604020202020204" pitchFamily="34" charset="0"/>
              </a:rPr>
              <a:t>a= 1/9*21 cm</a:t>
            </a:r>
          </a:p>
          <a:p>
            <a:r>
              <a:rPr lang="de-DE" sz="1400" dirty="0" smtClean="0">
                <a:solidFill>
                  <a:schemeClr val="tx1"/>
                </a:solidFill>
                <a:latin typeface="Arial" panose="020B0604020202020204" pitchFamily="34" charset="0"/>
                <a:cs typeface="Arial" panose="020B0604020202020204" pitchFamily="34" charset="0"/>
              </a:rPr>
              <a:t>   = 2,33</a:t>
            </a:r>
          </a:p>
          <a:p>
            <a:endParaRPr lang="de-DE" sz="1400" dirty="0">
              <a:solidFill>
                <a:schemeClr val="tx1"/>
              </a:solidFill>
              <a:latin typeface="Arial" panose="020B0604020202020204" pitchFamily="34" charset="0"/>
              <a:cs typeface="Arial" panose="020B0604020202020204" pitchFamily="34" charset="0"/>
            </a:endParaRPr>
          </a:p>
          <a:p>
            <a:r>
              <a:rPr lang="de-DE" sz="1400" dirty="0" smtClean="0">
                <a:solidFill>
                  <a:schemeClr val="tx1"/>
                </a:solidFill>
                <a:latin typeface="Arial" panose="020B0604020202020204" pitchFamily="34" charset="0"/>
                <a:cs typeface="Arial" panose="020B0604020202020204" pitchFamily="34" charset="0"/>
              </a:rPr>
              <a:t>b=1/9 *29,7</a:t>
            </a:r>
          </a:p>
          <a:p>
            <a:r>
              <a:rPr lang="de-DE" sz="1400" dirty="0" smtClean="0">
                <a:solidFill>
                  <a:schemeClr val="tx1"/>
                </a:solidFill>
                <a:latin typeface="Arial" panose="020B0604020202020204" pitchFamily="34" charset="0"/>
                <a:cs typeface="Arial" panose="020B0604020202020204" pitchFamily="34" charset="0"/>
              </a:rPr>
              <a:t>  = 3,30 cm</a:t>
            </a:r>
          </a:p>
        </p:txBody>
      </p:sp>
      <p:sp>
        <p:nvSpPr>
          <p:cNvPr id="19" name="Rechteck 18"/>
          <p:cNvSpPr/>
          <p:nvPr/>
        </p:nvSpPr>
        <p:spPr>
          <a:xfrm>
            <a:off x="1852327" y="4049762"/>
            <a:ext cx="4051129" cy="3970318"/>
          </a:xfrm>
          <a:prstGeom prst="rect">
            <a:avLst/>
          </a:prstGeom>
          <a:solidFill>
            <a:schemeClr val="bg1">
              <a:lumMod val="95000"/>
            </a:schemeClr>
          </a:solidFill>
          <a:ln>
            <a:solidFill>
              <a:schemeClr val="accent1"/>
            </a:solidFill>
          </a:ln>
        </p:spPr>
        <p:txBody>
          <a:bodyPr wrap="square">
            <a:spAutoFit/>
          </a:bodyPr>
          <a:lstStyle/>
          <a:p>
            <a:pPr algn="ctr"/>
            <a:r>
              <a:rPr lang="en-US" sz="1400" b="1" dirty="0" smtClean="0">
                <a:solidFill>
                  <a:schemeClr val="tx1"/>
                </a:solidFill>
                <a:latin typeface="Arial" panose="020B0604020202020204" pitchFamily="34" charset="0"/>
                <a:cs typeface="Arial" panose="020B0604020202020204" pitchFamily="34" charset="0"/>
              </a:rPr>
              <a:t>Layout-</a:t>
            </a:r>
            <a:r>
              <a:rPr lang="en-US" sz="1400" b="1" dirty="0" err="1" smtClean="0">
                <a:solidFill>
                  <a:schemeClr val="tx1"/>
                </a:solidFill>
                <a:latin typeface="Arial" panose="020B0604020202020204" pitchFamily="34" charset="0"/>
                <a:cs typeface="Arial" panose="020B0604020202020204" pitchFamily="34" charset="0"/>
              </a:rPr>
              <a:t>Vorlage</a:t>
            </a:r>
            <a:r>
              <a:rPr lang="en-US" sz="1400" b="1" dirty="0">
                <a:solidFill>
                  <a:schemeClr val="tx1"/>
                </a:solidFill>
                <a:latin typeface="Arial" panose="020B0604020202020204" pitchFamily="34" charset="0"/>
                <a:cs typeface="Arial" panose="020B0604020202020204" pitchFamily="34" charset="0"/>
              </a:rPr>
              <a:t>:</a:t>
            </a:r>
            <a:r>
              <a:rPr lang="en-US" sz="1400" b="1" dirty="0" smtClean="0">
                <a:solidFill>
                  <a:schemeClr val="tx1"/>
                </a:solidFill>
                <a:latin typeface="Arial" panose="020B0604020202020204" pitchFamily="34" charset="0"/>
                <a:cs typeface="Arial" panose="020B0604020202020204" pitchFamily="34" charset="0"/>
              </a:rPr>
              <a:t> </a:t>
            </a:r>
            <a:endParaRPr lang="en-US" sz="1400" b="1" dirty="0">
              <a:solidFill>
                <a:schemeClr val="tx1"/>
              </a:solidFill>
              <a:latin typeface="Arial" panose="020B0604020202020204" pitchFamily="34" charset="0"/>
              <a:cs typeface="Arial" panose="020B0604020202020204" pitchFamily="34" charset="0"/>
            </a:endParaRPr>
          </a:p>
          <a:p>
            <a:pPr algn="ctr"/>
            <a:r>
              <a:rPr lang="en-US" sz="1400" dirty="0" err="1" smtClean="0">
                <a:solidFill>
                  <a:schemeClr val="tx1"/>
                </a:solidFill>
                <a:latin typeface="Arial" panose="020B0604020202020204" pitchFamily="34" charset="0"/>
                <a:cs typeface="Arial" panose="020B0604020202020204" pitchFamily="34" charset="0"/>
              </a:rPr>
              <a:t>Buch</a:t>
            </a:r>
            <a:r>
              <a:rPr lang="en-US" sz="1400" dirty="0" smtClean="0">
                <a:solidFill>
                  <a:schemeClr val="tx1"/>
                </a:solidFill>
                <a:latin typeface="Arial" panose="020B0604020202020204" pitchFamily="34" charset="0"/>
                <a:cs typeface="Arial" panose="020B0604020202020204" pitchFamily="34" charset="0"/>
              </a:rPr>
              <a:t> und </a:t>
            </a:r>
            <a:r>
              <a:rPr lang="en-US" sz="1400" dirty="0" err="1" smtClean="0">
                <a:solidFill>
                  <a:schemeClr val="tx1"/>
                </a:solidFill>
                <a:latin typeface="Arial" panose="020B0604020202020204" pitchFamily="34" charset="0"/>
                <a:cs typeface="Arial" panose="020B0604020202020204" pitchFamily="34" charset="0"/>
              </a:rPr>
              <a:t>Eigendruck</a:t>
            </a:r>
            <a:endParaRPr lang="en-US" sz="1400" dirty="0" smtClean="0">
              <a:solidFill>
                <a:schemeClr val="tx1"/>
              </a:solidFill>
              <a:latin typeface="Arial" panose="020B0604020202020204" pitchFamily="34" charset="0"/>
              <a:cs typeface="Arial" panose="020B0604020202020204" pitchFamily="34" charset="0"/>
            </a:endParaRPr>
          </a:p>
          <a:p>
            <a:pPr algn="ctr"/>
            <a:endParaRPr lang="en-US" sz="1400" dirty="0" smtClean="0">
              <a:solidFill>
                <a:schemeClr val="tx1"/>
              </a:solidFill>
              <a:latin typeface="Arial" panose="020B0604020202020204" pitchFamily="34" charset="0"/>
              <a:cs typeface="Arial" panose="020B0604020202020204" pitchFamily="34" charset="0"/>
            </a:endParaRPr>
          </a:p>
          <a:p>
            <a:r>
              <a:rPr lang="en-US" sz="1400" b="1" dirty="0" err="1" smtClean="0">
                <a:solidFill>
                  <a:schemeClr val="tx1"/>
                </a:solidFill>
                <a:latin typeface="Arial" panose="020B0604020202020204" pitchFamily="34" charset="0"/>
                <a:cs typeface="Arial" panose="020B0604020202020204" pitchFamily="34" charset="0"/>
              </a:rPr>
              <a:t>Grundform</a:t>
            </a:r>
            <a:r>
              <a:rPr lang="en-US" sz="1400" b="1" dirty="0" smtClean="0">
                <a:solidFill>
                  <a:schemeClr val="tx1"/>
                </a:solidFill>
                <a:latin typeface="Arial" panose="020B0604020202020204" pitchFamily="34" charset="0"/>
                <a:cs typeface="Arial" panose="020B0604020202020204" pitchFamily="34" charset="0"/>
              </a:rPr>
              <a:t>:</a:t>
            </a:r>
            <a:r>
              <a:rPr lang="en-US" sz="1400" b="1" i="1" dirty="0" smtClean="0">
                <a:solidFill>
                  <a:schemeClr val="tx1"/>
                </a:solidFill>
                <a:latin typeface="Arial" panose="020B0604020202020204" pitchFamily="34" charset="0"/>
                <a:cs typeface="Arial" panose="020B0604020202020204" pitchFamily="34" charset="0"/>
              </a:rPr>
              <a:t> </a:t>
            </a:r>
            <a:r>
              <a:rPr lang="en-US" sz="1400" i="1" dirty="0" smtClean="0">
                <a:solidFill>
                  <a:schemeClr val="tx1"/>
                </a:solidFill>
                <a:latin typeface="Arial" panose="020B0604020202020204" pitchFamily="34" charset="0"/>
                <a:cs typeface="Arial" panose="020B0604020202020204" pitchFamily="34" charset="0"/>
              </a:rPr>
              <a:t>A4 </a:t>
            </a:r>
            <a:r>
              <a:rPr lang="en-US" sz="1400" i="1" dirty="0" err="1" smtClean="0">
                <a:solidFill>
                  <a:schemeClr val="tx1"/>
                </a:solidFill>
                <a:latin typeface="Arial" panose="020B0604020202020204" pitchFamily="34" charset="0"/>
                <a:cs typeface="Arial" panose="020B0604020202020204" pitchFamily="34" charset="0"/>
              </a:rPr>
              <a:t>hoch</a:t>
            </a:r>
            <a:r>
              <a:rPr lang="en-US" sz="1400" i="1" dirty="0" smtClean="0">
                <a:solidFill>
                  <a:schemeClr val="tx1"/>
                </a:solidFill>
                <a:latin typeface="Arial" panose="020B0604020202020204" pitchFamily="34" charset="0"/>
                <a:cs typeface="Arial" panose="020B0604020202020204" pitchFamily="34" charset="0"/>
              </a:rPr>
              <a:t>, </a:t>
            </a:r>
            <a:r>
              <a:rPr lang="en-US" sz="1400" i="1" dirty="0" err="1" smtClean="0">
                <a:solidFill>
                  <a:schemeClr val="tx1"/>
                </a:solidFill>
                <a:latin typeface="Arial" panose="020B0604020202020204" pitchFamily="34" charset="0"/>
                <a:cs typeface="Arial" panose="020B0604020202020204" pitchFamily="34" charset="0"/>
              </a:rPr>
              <a:t>Boschüre</a:t>
            </a:r>
            <a:r>
              <a:rPr lang="en-US" sz="1400" i="1" dirty="0" smtClean="0">
                <a:solidFill>
                  <a:schemeClr val="tx1"/>
                </a:solidFill>
                <a:latin typeface="Arial" panose="020B0604020202020204" pitchFamily="34" charset="0"/>
                <a:cs typeface="Arial" panose="020B0604020202020204" pitchFamily="34" charset="0"/>
              </a:rPr>
              <a:t> (A5)</a:t>
            </a:r>
          </a:p>
          <a:p>
            <a:endParaRPr lang="en-US" sz="1400" i="1" dirty="0" smtClean="0">
              <a:solidFill>
                <a:schemeClr val="tx1"/>
              </a:solidFill>
              <a:latin typeface="Arial" panose="020B0604020202020204" pitchFamily="34" charset="0"/>
              <a:cs typeface="Arial" panose="020B0604020202020204" pitchFamily="34" charset="0"/>
            </a:endParaRPr>
          </a:p>
          <a:p>
            <a:r>
              <a:rPr lang="en-US" sz="1400" b="1" dirty="0" err="1" smtClean="0">
                <a:solidFill>
                  <a:schemeClr val="tx1"/>
                </a:solidFill>
                <a:latin typeface="Arial" panose="020B0604020202020204" pitchFamily="34" charset="0"/>
                <a:cs typeface="Arial" panose="020B0604020202020204" pitchFamily="34" charset="0"/>
              </a:rPr>
              <a:t>Satzspiegel</a:t>
            </a:r>
            <a:r>
              <a:rPr lang="en-US" sz="1400" b="1"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9/9,</a:t>
            </a:r>
          </a:p>
          <a:p>
            <a:pPr lvl="1"/>
            <a:r>
              <a:rPr lang="en-US" sz="1400" dirty="0" smtClean="0">
                <a:solidFill>
                  <a:schemeClr val="tx1"/>
                </a:solidFill>
                <a:latin typeface="Arial" panose="020B0604020202020204" pitchFamily="34" charset="0"/>
                <a:cs typeface="Arial" panose="020B0604020202020204" pitchFamily="34" charset="0"/>
              </a:rPr>
              <a:t>Rand: 1/9, o, u = 1/9*29,7cm        =</a:t>
            </a:r>
            <a:r>
              <a:rPr lang="de-DE" sz="1400" dirty="0">
                <a:solidFill>
                  <a:schemeClr val="tx1"/>
                </a:solidFill>
                <a:latin typeface="Arial" panose="020B0604020202020204" pitchFamily="34" charset="0"/>
                <a:cs typeface="Arial" panose="020B0604020202020204" pitchFamily="34" charset="0"/>
              </a:rPr>
              <a:t>3,30 cm</a:t>
            </a:r>
          </a:p>
          <a:p>
            <a:pPr lvl="1"/>
            <a:r>
              <a:rPr lang="en-US" sz="1400" dirty="0" smtClean="0">
                <a:solidFill>
                  <a:schemeClr val="tx1"/>
                </a:solidFill>
                <a:latin typeface="Arial" panose="020B0604020202020204" pitchFamily="34" charset="0"/>
                <a:cs typeface="Arial" panose="020B0604020202020204" pitchFamily="34" charset="0"/>
              </a:rPr>
              <a:t>Rand: 1/9, r, l =1/9*21cm              =</a:t>
            </a:r>
            <a:r>
              <a:rPr lang="de-DE" sz="1400" dirty="0">
                <a:solidFill>
                  <a:schemeClr val="tx1"/>
                </a:solidFill>
                <a:latin typeface="Arial" panose="020B0604020202020204" pitchFamily="34" charset="0"/>
                <a:cs typeface="Arial" panose="020B0604020202020204" pitchFamily="34" charset="0"/>
              </a:rPr>
              <a:t>2,33 cm</a:t>
            </a:r>
          </a:p>
          <a:p>
            <a:pPr lvl="1"/>
            <a:endParaRPr lang="en-US" sz="1400" dirty="0" smtClean="0">
              <a:solidFill>
                <a:schemeClr val="tx1"/>
              </a:solidFill>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p>
            <a:r>
              <a:rPr lang="en-US" sz="1400" b="1" dirty="0" err="1" smtClean="0">
                <a:solidFill>
                  <a:schemeClr val="tx1"/>
                </a:solidFill>
                <a:latin typeface="Arial" panose="020B0604020202020204" pitchFamily="34" charset="0"/>
                <a:cs typeface="Arial" panose="020B0604020202020204" pitchFamily="34" charset="0"/>
              </a:rPr>
              <a:t>Schriftart</a:t>
            </a:r>
            <a:r>
              <a:rPr lang="en-US" sz="1400" b="1"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Arial</a:t>
            </a:r>
          </a:p>
          <a:p>
            <a:r>
              <a:rPr lang="en-US" sz="1400" b="1" dirty="0" err="1" smtClean="0">
                <a:solidFill>
                  <a:schemeClr val="tx1"/>
                </a:solidFill>
                <a:latin typeface="Arial" panose="020B0604020202020204" pitchFamily="34" charset="0"/>
                <a:cs typeface="Arial" panose="020B0604020202020204" pitchFamily="34" charset="0"/>
              </a:rPr>
              <a:t>Schriftgröße</a:t>
            </a:r>
            <a:r>
              <a:rPr lang="en-US" sz="1400" b="1" dirty="0" smtClean="0">
                <a:solidFill>
                  <a:schemeClr val="tx1"/>
                </a:solidFill>
                <a:latin typeface="Arial" panose="020B0604020202020204" pitchFamily="34" charset="0"/>
                <a:cs typeface="Arial" panose="020B0604020202020204" pitchFamily="34" charset="0"/>
              </a:rPr>
              <a:t>: </a:t>
            </a:r>
          </a:p>
          <a:p>
            <a:pPr lvl="1"/>
            <a:r>
              <a:rPr lang="en-US" sz="1400" b="1" dirty="0" err="1" smtClean="0">
                <a:solidFill>
                  <a:schemeClr val="tx1"/>
                </a:solidFill>
                <a:latin typeface="Arial" panose="020B0604020202020204" pitchFamily="34" charset="0"/>
                <a:cs typeface="Arial" panose="020B0604020202020204" pitchFamily="34" charset="0"/>
              </a:rPr>
              <a:t>Grundschrift</a:t>
            </a:r>
            <a:r>
              <a:rPr lang="en-US" sz="1400" b="1"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14 </a:t>
            </a:r>
            <a:r>
              <a:rPr lang="en-US" sz="1400" dirty="0" err="1" smtClean="0">
                <a:solidFill>
                  <a:schemeClr val="tx1"/>
                </a:solidFill>
                <a:latin typeface="Arial" panose="020B0604020202020204" pitchFamily="34" charset="0"/>
                <a:cs typeface="Arial" panose="020B0604020202020204" pitchFamily="34" charset="0"/>
              </a:rPr>
              <a:t>Pkt</a:t>
            </a:r>
            <a:r>
              <a:rPr lang="en-US" sz="1400" dirty="0" smtClean="0">
                <a:solidFill>
                  <a:schemeClr val="tx1"/>
                </a:solidFill>
                <a:latin typeface="Arial" panose="020B0604020202020204" pitchFamily="34" charset="0"/>
                <a:cs typeface="Arial" panose="020B0604020202020204" pitchFamily="34" charset="0"/>
              </a:rPr>
              <a:t>, N, </a:t>
            </a:r>
            <a:r>
              <a:rPr lang="en-US" sz="1400" b="1" dirty="0" smtClean="0">
                <a:solidFill>
                  <a:schemeClr val="tx1"/>
                </a:solidFill>
                <a:latin typeface="Arial" panose="020B0604020202020204" pitchFamily="34" charset="0"/>
                <a:cs typeface="Arial" panose="020B0604020202020204" pitchFamily="34" charset="0"/>
              </a:rPr>
              <a:t>F</a:t>
            </a:r>
            <a:r>
              <a:rPr lang="en-US" sz="1400" dirty="0" smtClean="0">
                <a:solidFill>
                  <a:schemeClr val="tx1"/>
                </a:solidFill>
                <a:latin typeface="Arial" panose="020B0604020202020204" pitchFamily="34" charset="0"/>
                <a:cs typeface="Arial" panose="020B0604020202020204" pitchFamily="34" charset="0"/>
              </a:rPr>
              <a:t>, </a:t>
            </a:r>
            <a:r>
              <a:rPr lang="en-US" sz="1400" i="1" dirty="0" smtClean="0">
                <a:solidFill>
                  <a:schemeClr val="tx1"/>
                </a:solidFill>
                <a:latin typeface="Arial" panose="020B0604020202020204" pitchFamily="34" charset="0"/>
                <a:cs typeface="Arial" panose="020B0604020202020204" pitchFamily="34" charset="0"/>
              </a:rPr>
              <a:t>I</a:t>
            </a:r>
          </a:p>
          <a:p>
            <a:pPr lvl="1"/>
            <a:r>
              <a:rPr lang="en-US" sz="1400" b="1" dirty="0" smtClean="0">
                <a:solidFill>
                  <a:schemeClr val="tx1"/>
                </a:solidFill>
                <a:latin typeface="Arial" panose="020B0604020202020204" pitchFamily="34" charset="0"/>
                <a:cs typeface="Arial" panose="020B0604020202020204" pitchFamily="34" charset="0"/>
              </a:rPr>
              <a:t>Bild-Unterschrift:</a:t>
            </a:r>
            <a:r>
              <a:rPr lang="en-US" sz="1400" dirty="0" smtClean="0">
                <a:solidFill>
                  <a:schemeClr val="tx1"/>
                </a:solidFill>
                <a:latin typeface="Arial" panose="020B0604020202020204" pitchFamily="34" charset="0"/>
                <a:cs typeface="Arial" panose="020B0604020202020204" pitchFamily="34" charset="0"/>
              </a:rPr>
              <a:t>12 Pkt., N</a:t>
            </a:r>
          </a:p>
          <a:p>
            <a:pPr lvl="1"/>
            <a:r>
              <a:rPr lang="en-US" sz="1400" b="1" dirty="0" err="1" smtClean="0">
                <a:solidFill>
                  <a:schemeClr val="tx1"/>
                </a:solidFill>
                <a:latin typeface="Arial" panose="020B0604020202020204" pitchFamily="34" charset="0"/>
                <a:cs typeface="Arial" panose="020B0604020202020204" pitchFamily="34" charset="0"/>
              </a:rPr>
              <a:t>Quelle</a:t>
            </a:r>
            <a:r>
              <a:rPr lang="en-US" sz="1400" b="1" dirty="0" smtClean="0">
                <a:solidFill>
                  <a:schemeClr val="tx1"/>
                </a:solidFill>
                <a:latin typeface="Arial" panose="020B0604020202020204" pitchFamily="34" charset="0"/>
                <a:cs typeface="Arial" panose="020B0604020202020204" pitchFamily="34" charset="0"/>
              </a:rPr>
              <a:t>:, </a:t>
            </a:r>
            <a:r>
              <a:rPr lang="en-US" sz="1400" b="1" dirty="0" err="1" smtClean="0">
                <a:solidFill>
                  <a:schemeClr val="tx1"/>
                </a:solidFill>
                <a:latin typeface="Arial" panose="020B0604020202020204" pitchFamily="34" charset="0"/>
                <a:cs typeface="Arial" panose="020B0604020202020204" pitchFamily="34" charset="0"/>
              </a:rPr>
              <a:t>Foto</a:t>
            </a:r>
            <a:r>
              <a:rPr lang="en-US" sz="1400" b="1" dirty="0" smtClean="0">
                <a:solidFill>
                  <a:schemeClr val="tx1"/>
                </a:solidFill>
                <a:latin typeface="Arial" panose="020B0604020202020204" pitchFamily="34" charset="0"/>
                <a:cs typeface="Arial" panose="020B0604020202020204" pitchFamily="34" charset="0"/>
              </a:rPr>
              <a:t>:, </a:t>
            </a:r>
            <a:r>
              <a:rPr lang="en-US" sz="1400" b="1" dirty="0" err="1" smtClean="0">
                <a:solidFill>
                  <a:schemeClr val="tx1"/>
                </a:solidFill>
                <a:latin typeface="Arial" panose="020B0604020202020204" pitchFamily="34" charset="0"/>
                <a:cs typeface="Arial" panose="020B0604020202020204" pitchFamily="34" charset="0"/>
              </a:rPr>
              <a:t>Infographik</a:t>
            </a:r>
            <a:r>
              <a:rPr lang="en-US" sz="1400" b="1" dirty="0" smtClean="0">
                <a:solidFill>
                  <a:schemeClr val="tx1"/>
                </a:solidFill>
                <a:latin typeface="Arial" panose="020B0604020202020204" pitchFamily="34" charset="0"/>
                <a:cs typeface="Arial" panose="020B0604020202020204" pitchFamily="34" charset="0"/>
              </a:rPr>
              <a:t>:</a:t>
            </a:r>
          </a:p>
          <a:p>
            <a:pPr lvl="1"/>
            <a:r>
              <a:rPr lang="en-US" sz="1400" i="1" dirty="0" smtClean="0">
                <a:solidFill>
                  <a:schemeClr val="tx1"/>
                </a:solidFill>
                <a:latin typeface="Arial" panose="020B0604020202020204" pitchFamily="34" charset="0"/>
                <a:cs typeface="Arial" panose="020B0604020202020204" pitchFamily="34" charset="0"/>
              </a:rPr>
              <a:t>      dem </a:t>
            </a:r>
            <a:r>
              <a:rPr lang="en-US" sz="1400" i="1" dirty="0" err="1" smtClean="0">
                <a:solidFill>
                  <a:schemeClr val="tx1"/>
                </a:solidFill>
                <a:latin typeface="Arial" panose="020B0604020202020204" pitchFamily="34" charset="0"/>
                <a:cs typeface="Arial" panose="020B0604020202020204" pitchFamily="34" charset="0"/>
              </a:rPr>
              <a:t>Bild</a:t>
            </a:r>
            <a:r>
              <a:rPr lang="en-US" sz="1400" i="1" dirty="0" smtClean="0">
                <a:solidFill>
                  <a:schemeClr val="tx1"/>
                </a:solidFill>
                <a:latin typeface="Arial" panose="020B0604020202020204" pitchFamily="34" charset="0"/>
                <a:cs typeface="Arial" panose="020B0604020202020204" pitchFamily="34" charset="0"/>
              </a:rPr>
              <a:t> </a:t>
            </a:r>
            <a:r>
              <a:rPr lang="en-US" sz="1400" i="1" dirty="0" err="1" smtClean="0">
                <a:solidFill>
                  <a:schemeClr val="tx1"/>
                </a:solidFill>
                <a:latin typeface="Arial" panose="020B0604020202020204" pitchFamily="34" charset="0"/>
                <a:cs typeface="Arial" panose="020B0604020202020204" pitchFamily="34" charset="0"/>
              </a:rPr>
              <a:t>angepasst</a:t>
            </a:r>
            <a:r>
              <a:rPr lang="en-US" sz="1400" i="1" dirty="0" smtClean="0">
                <a:solidFill>
                  <a:schemeClr val="tx1"/>
                </a:solidFill>
                <a:latin typeface="Arial" panose="020B0604020202020204" pitchFamily="34" charset="0"/>
                <a:cs typeface="Arial" panose="020B0604020202020204" pitchFamily="34" charset="0"/>
              </a:rPr>
              <a:t>, 8 </a:t>
            </a:r>
            <a:r>
              <a:rPr lang="en-US" sz="1400" i="1" dirty="0" err="1" smtClean="0">
                <a:solidFill>
                  <a:schemeClr val="tx1"/>
                </a:solidFill>
                <a:latin typeface="Arial" panose="020B0604020202020204" pitchFamily="34" charset="0"/>
                <a:cs typeface="Arial" panose="020B0604020202020204" pitchFamily="34" charset="0"/>
              </a:rPr>
              <a:t>bis</a:t>
            </a:r>
            <a:r>
              <a:rPr lang="en-US" sz="1400" i="1" dirty="0" smtClean="0">
                <a:solidFill>
                  <a:schemeClr val="tx1"/>
                </a:solidFill>
                <a:latin typeface="Arial" panose="020B0604020202020204" pitchFamily="34" charset="0"/>
                <a:cs typeface="Arial" panose="020B0604020202020204" pitchFamily="34" charset="0"/>
              </a:rPr>
              <a:t> 12 </a:t>
            </a:r>
            <a:r>
              <a:rPr lang="en-US" sz="1400" i="1" dirty="0" err="1" smtClean="0">
                <a:solidFill>
                  <a:schemeClr val="tx1"/>
                </a:solidFill>
                <a:latin typeface="Arial" panose="020B0604020202020204" pitchFamily="34" charset="0"/>
                <a:cs typeface="Arial" panose="020B0604020202020204" pitchFamily="34" charset="0"/>
              </a:rPr>
              <a:t>Pkt</a:t>
            </a:r>
            <a:r>
              <a:rPr lang="en-US" sz="1400" i="1" dirty="0" smtClean="0">
                <a:solidFill>
                  <a:schemeClr val="tx1"/>
                </a:solidFill>
                <a:latin typeface="Arial" panose="020B0604020202020204" pitchFamily="34" charset="0"/>
                <a:cs typeface="Arial" panose="020B0604020202020204" pitchFamily="34" charset="0"/>
              </a:rPr>
              <a:t>, </a:t>
            </a:r>
            <a:r>
              <a:rPr lang="en-US" sz="1400" i="1" dirty="0" err="1" smtClean="0">
                <a:solidFill>
                  <a:schemeClr val="tx1"/>
                </a:solidFill>
                <a:latin typeface="Arial" panose="020B0604020202020204" pitchFamily="34" charset="0"/>
                <a:cs typeface="Arial" panose="020B0604020202020204" pitchFamily="34" charset="0"/>
              </a:rPr>
              <a:t>unverrückbar</a:t>
            </a:r>
            <a:r>
              <a:rPr lang="en-US" sz="1400" i="1" dirty="0" smtClean="0">
                <a:solidFill>
                  <a:schemeClr val="tx1"/>
                </a:solidFill>
                <a:latin typeface="Arial" panose="020B0604020202020204" pitchFamily="34" charset="0"/>
                <a:cs typeface="Arial" panose="020B0604020202020204" pitchFamily="34" charset="0"/>
              </a:rPr>
              <a:t> in </a:t>
            </a:r>
            <a:r>
              <a:rPr lang="en-US" sz="1400" i="1" dirty="0" err="1" smtClean="0">
                <a:solidFill>
                  <a:schemeClr val="tx1"/>
                </a:solidFill>
                <a:latin typeface="Arial" panose="020B0604020202020204" pitchFamily="34" charset="0"/>
                <a:cs typeface="Arial" panose="020B0604020202020204" pitchFamily="34" charset="0"/>
              </a:rPr>
              <a:t>Bild</a:t>
            </a:r>
            <a:r>
              <a:rPr lang="en-US" sz="1400" i="1" dirty="0" smtClean="0">
                <a:solidFill>
                  <a:schemeClr val="tx1"/>
                </a:solidFill>
                <a:latin typeface="Arial" panose="020B0604020202020204" pitchFamily="34" charset="0"/>
                <a:cs typeface="Arial" panose="020B0604020202020204" pitchFamily="34" charset="0"/>
              </a:rPr>
              <a:t>, gut </a:t>
            </a:r>
            <a:r>
              <a:rPr lang="en-US" sz="1400" i="1" dirty="0" err="1" smtClean="0">
                <a:solidFill>
                  <a:schemeClr val="tx1"/>
                </a:solidFill>
                <a:latin typeface="Arial" panose="020B0604020202020204" pitchFamily="34" charset="0"/>
                <a:cs typeface="Arial" panose="020B0604020202020204" pitchFamily="34" charset="0"/>
              </a:rPr>
              <a:t>lesbar</a:t>
            </a:r>
            <a:r>
              <a:rPr lang="en-US" sz="1400" i="1" dirty="0" smtClean="0">
                <a:solidFill>
                  <a:schemeClr val="tx1"/>
                </a:solidFill>
                <a:latin typeface="Arial" panose="020B0604020202020204" pitchFamily="34" charset="0"/>
                <a:cs typeface="Arial" panose="020B0604020202020204" pitchFamily="34" charset="0"/>
              </a:rPr>
              <a:t>, (</a:t>
            </a:r>
            <a:r>
              <a:rPr lang="en-US" sz="1400" i="1" dirty="0" err="1" smtClean="0">
                <a:solidFill>
                  <a:schemeClr val="tx1"/>
                </a:solidFill>
                <a:latin typeface="Arial" panose="020B0604020202020204" pitchFamily="34" charset="0"/>
                <a:cs typeface="Arial" panose="020B0604020202020204" pitchFamily="34" charset="0"/>
              </a:rPr>
              <a:t>Kontrast</a:t>
            </a:r>
            <a:r>
              <a:rPr lang="en-US" sz="1400" i="1" dirty="0" smtClean="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99144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ieren 25"/>
          <p:cNvGrpSpPr/>
          <p:nvPr/>
        </p:nvGrpSpPr>
        <p:grpSpPr>
          <a:xfrm>
            <a:off x="-22403" y="1"/>
            <a:ext cx="7608541" cy="10701794"/>
            <a:chOff x="-22403" y="1"/>
            <a:chExt cx="7608541" cy="10701794"/>
          </a:xfrm>
        </p:grpSpPr>
        <p:grpSp>
          <p:nvGrpSpPr>
            <p:cNvPr id="31" name="Gruppieren 30"/>
            <p:cNvGrpSpPr/>
            <p:nvPr/>
          </p:nvGrpSpPr>
          <p:grpSpPr>
            <a:xfrm>
              <a:off x="835723" y="1097434"/>
              <a:ext cx="5896442" cy="8424936"/>
              <a:chOff x="813321" y="1097434"/>
              <a:chExt cx="5896442" cy="8424936"/>
            </a:xfrm>
          </p:grpSpPr>
          <p:cxnSp>
            <p:nvCxnSpPr>
              <p:cNvPr id="24" name="Gerade Verbindung 23"/>
              <p:cNvCxnSpPr/>
              <p:nvPr/>
            </p:nvCxnSpPr>
            <p:spPr>
              <a:xfrm>
                <a:off x="827509" y="9522370"/>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H="1">
                <a:off x="813321" y="1097434"/>
                <a:ext cx="14188" cy="839812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6709763" y="1097434"/>
                <a:ext cx="0" cy="839812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827509" y="1169442"/>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grpSp>
        <p:sp>
          <p:nvSpPr>
            <p:cNvPr id="42" name="Rechteck 41"/>
            <p:cNvSpPr/>
            <p:nvPr/>
          </p:nvSpPr>
          <p:spPr>
            <a:xfrm>
              <a:off x="6709763" y="9522370"/>
              <a:ext cx="849912" cy="1169443"/>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22403" y="9532352"/>
              <a:ext cx="849912" cy="1169443"/>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6736226" y="1"/>
              <a:ext cx="849912" cy="1169443"/>
            </a:xfrm>
            <a:prstGeom prst="rect">
              <a:avLst/>
            </a:prstGeom>
            <a:solidFill>
              <a:schemeClr val="bg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58837"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6" name="Rechteck 105"/>
          <p:cNvSpPr/>
          <p:nvPr/>
        </p:nvSpPr>
        <p:spPr>
          <a:xfrm rot="16200000">
            <a:off x="-84921" y="9961128"/>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sp>
        <p:nvSpPr>
          <p:cNvPr id="109" name="Rechteck 108"/>
          <p:cNvSpPr/>
          <p:nvPr/>
        </p:nvSpPr>
        <p:spPr>
          <a:xfrm>
            <a:off x="-36830" y="9090322"/>
            <a:ext cx="864339" cy="276999"/>
          </a:xfrm>
          <a:prstGeom prst="rect">
            <a:avLst/>
          </a:prstGeom>
          <a:solidFill>
            <a:schemeClr val="bg1">
              <a:lumMod val="95000"/>
            </a:schemeClr>
          </a:solidFill>
          <a:ln>
            <a:solidFill>
              <a:schemeClr val="accent1"/>
            </a:solidFill>
          </a:ln>
        </p:spPr>
        <p:txBody>
          <a:bodyPr wrap="none">
            <a:spAutoFit/>
          </a:bodyPr>
          <a:lstStyle/>
          <a:p>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2,33 </a:t>
            </a:r>
            <a:r>
              <a:rPr lang="de-DE" sz="1200" dirty="0">
                <a:solidFill>
                  <a:schemeClr val="tx1"/>
                </a:solidFill>
                <a:latin typeface="Arial" panose="020B0604020202020204" pitchFamily="34" charset="0"/>
                <a:cs typeface="Arial" panose="020B0604020202020204" pitchFamily="34" charset="0"/>
              </a:rPr>
              <a:t>cm</a:t>
            </a:r>
          </a:p>
        </p:txBody>
      </p:sp>
      <p:sp>
        <p:nvSpPr>
          <p:cNvPr id="110" name="Rechteck 109"/>
          <p:cNvSpPr/>
          <p:nvPr/>
        </p:nvSpPr>
        <p:spPr>
          <a:xfrm rot="16200000">
            <a:off x="6614604" y="9961128"/>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sp>
        <p:nvSpPr>
          <p:cNvPr id="111" name="Rechteck 110"/>
          <p:cNvSpPr/>
          <p:nvPr/>
        </p:nvSpPr>
        <p:spPr>
          <a:xfrm>
            <a:off x="6765330" y="9090322"/>
            <a:ext cx="864339" cy="276999"/>
          </a:xfrm>
          <a:prstGeom prst="rect">
            <a:avLst/>
          </a:prstGeom>
          <a:solidFill>
            <a:schemeClr val="bg1">
              <a:lumMod val="95000"/>
            </a:schemeClr>
          </a:solidFill>
          <a:ln>
            <a:solidFill>
              <a:schemeClr val="accent1"/>
            </a:solidFill>
          </a:ln>
        </p:spPr>
        <p:txBody>
          <a:bodyPr wrap="none">
            <a:spAutoFit/>
          </a:bodyPr>
          <a:lstStyle/>
          <a:p>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2,33 </a:t>
            </a:r>
            <a:r>
              <a:rPr lang="de-DE" sz="1200" dirty="0">
                <a:solidFill>
                  <a:schemeClr val="tx1"/>
                </a:solidFill>
                <a:latin typeface="Arial" panose="020B0604020202020204" pitchFamily="34" charset="0"/>
                <a:cs typeface="Arial" panose="020B0604020202020204" pitchFamily="34" charset="0"/>
              </a:rPr>
              <a:t>cm</a:t>
            </a:r>
          </a:p>
        </p:txBody>
      </p:sp>
      <p:sp>
        <p:nvSpPr>
          <p:cNvPr id="2" name="Textfeld 1"/>
          <p:cNvSpPr txBox="1"/>
          <p:nvPr/>
        </p:nvSpPr>
        <p:spPr>
          <a:xfrm>
            <a:off x="2221585" y="3616325"/>
            <a:ext cx="3142427" cy="1415772"/>
          </a:xfrm>
          <a:prstGeom prst="rect">
            <a:avLst/>
          </a:prstGeom>
          <a:noFill/>
        </p:spPr>
        <p:txBody>
          <a:bodyPr wrap="square" rtlCol="0">
            <a:spAutoFit/>
          </a:bodyPr>
          <a:lstStyle/>
          <a:p>
            <a:pPr algn="ctr"/>
            <a:r>
              <a:rPr lang="de-DE" b="1" dirty="0" smtClean="0">
                <a:solidFill>
                  <a:schemeClr val="tx1"/>
                </a:solidFill>
              </a:rPr>
              <a:t>Beispiele</a:t>
            </a:r>
          </a:p>
          <a:p>
            <a:pPr algn="ctr"/>
            <a:r>
              <a:rPr lang="de-DE" dirty="0" smtClean="0">
                <a:solidFill>
                  <a:schemeClr val="tx1"/>
                </a:solidFill>
              </a:rPr>
              <a:t>.</a:t>
            </a:r>
            <a:r>
              <a:rPr lang="de-DE" dirty="0" err="1" smtClean="0">
                <a:solidFill>
                  <a:schemeClr val="tx1"/>
                </a:solidFill>
              </a:rPr>
              <a:t>ppt</a:t>
            </a:r>
            <a:endParaRPr lang="de-DE" dirty="0" smtClean="0">
              <a:solidFill>
                <a:schemeClr val="tx1"/>
              </a:solidFill>
            </a:endParaRPr>
          </a:p>
          <a:p>
            <a:pPr algn="ctr"/>
            <a:r>
              <a:rPr lang="de-DE" dirty="0">
                <a:solidFill>
                  <a:schemeClr val="tx1"/>
                </a:solidFill>
              </a:rPr>
              <a:t>f</a:t>
            </a:r>
            <a:r>
              <a:rPr lang="de-DE" dirty="0" smtClean="0">
                <a:solidFill>
                  <a:schemeClr val="tx1"/>
                </a:solidFill>
              </a:rPr>
              <a:t>ür Faktenbücher</a:t>
            </a:r>
          </a:p>
          <a:p>
            <a:pPr algn="ctr"/>
            <a:r>
              <a:rPr lang="de-DE" sz="1400" dirty="0" smtClean="0">
                <a:solidFill>
                  <a:schemeClr val="tx1"/>
                </a:solidFill>
              </a:rPr>
              <a:t>(gilt nicht für Industrie und Handwerk *)</a:t>
            </a:r>
            <a:endParaRPr lang="de-DE" sz="1400" dirty="0">
              <a:solidFill>
                <a:schemeClr val="tx1"/>
              </a:solidFill>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757" y="2177554"/>
            <a:ext cx="1064902" cy="1030708"/>
          </a:xfrm>
          <a:prstGeom prst="rect">
            <a:avLst/>
          </a:prstGeom>
        </p:spPr>
      </p:pic>
      <p:sp>
        <p:nvSpPr>
          <p:cNvPr id="4" name="Textfeld 3"/>
          <p:cNvSpPr txBox="1"/>
          <p:nvPr/>
        </p:nvSpPr>
        <p:spPr>
          <a:xfrm>
            <a:off x="1468052" y="5306613"/>
            <a:ext cx="4645972" cy="2462213"/>
          </a:xfrm>
          <a:prstGeom prst="rect">
            <a:avLst/>
          </a:prstGeom>
          <a:solidFill>
            <a:schemeClr val="bg1">
              <a:lumMod val="95000"/>
            </a:schemeClr>
          </a:solidFill>
        </p:spPr>
        <p:txBody>
          <a:bodyPr wrap="square" rtlCol="0">
            <a:spAutoFit/>
          </a:bodyPr>
          <a:lstStyle/>
          <a:p>
            <a:r>
              <a:rPr lang="de-DE" sz="1400" i="1" dirty="0" smtClean="0">
                <a:solidFill>
                  <a:schemeClr val="tx1"/>
                </a:solidFill>
              </a:rPr>
              <a:t>* Das Layout der Faktenbücher der Bereiche, Glasindustrie, Industrie und Handwerk, besteht seit dem Hessentag aus dem Jahre 2011. Inzwischen wurden tausende von Einzelseiten von unterschiedlichen Mitautoren erstellt. </a:t>
            </a:r>
          </a:p>
          <a:p>
            <a:r>
              <a:rPr lang="de-DE" sz="1400" i="1" dirty="0" smtClean="0">
                <a:solidFill>
                  <a:schemeClr val="tx1"/>
                </a:solidFill>
              </a:rPr>
              <a:t>Nachgewachsene Erkenntnisse haben ergeben, dass das Format für den regulären Buchdruck zu groß ist und die PDF-Datei auf 90%  aufwändig reduziert werden muss.</a:t>
            </a:r>
          </a:p>
          <a:p>
            <a:endParaRPr lang="de-DE" sz="1400" i="1" dirty="0" smtClean="0">
              <a:solidFill>
                <a:schemeClr val="tx1"/>
              </a:solidFill>
            </a:endParaRPr>
          </a:p>
          <a:p>
            <a:r>
              <a:rPr lang="de-DE" sz="1400" i="1" dirty="0" smtClean="0">
                <a:solidFill>
                  <a:schemeClr val="tx1"/>
                </a:solidFill>
              </a:rPr>
              <a:t>Um dieses Problem zukünftig zu vermeiden wurde das neue Layout festgelegt, damit neue Projektgruppen (PG) problemlos ihre Faktenbücher erstellen können.  </a:t>
            </a:r>
            <a:endParaRPr lang="de-DE" sz="1400" i="1" dirty="0">
              <a:solidFill>
                <a:schemeClr val="tx1"/>
              </a:solidFill>
            </a:endParaRPr>
          </a:p>
        </p:txBody>
      </p:sp>
    </p:spTree>
    <p:extLst>
      <p:ext uri="{BB962C8B-B14F-4D97-AF65-F5344CB8AC3E}">
        <p14:creationId xmlns:p14="http://schemas.microsoft.com/office/powerpoint/2010/main" val="2695527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ieren 25"/>
          <p:cNvGrpSpPr/>
          <p:nvPr/>
        </p:nvGrpSpPr>
        <p:grpSpPr>
          <a:xfrm>
            <a:off x="-22403" y="1"/>
            <a:ext cx="7608541" cy="10701794"/>
            <a:chOff x="-22403" y="1"/>
            <a:chExt cx="7608541" cy="10701794"/>
          </a:xfrm>
        </p:grpSpPr>
        <p:grpSp>
          <p:nvGrpSpPr>
            <p:cNvPr id="31" name="Gruppieren 30"/>
            <p:cNvGrpSpPr/>
            <p:nvPr/>
          </p:nvGrpSpPr>
          <p:grpSpPr>
            <a:xfrm>
              <a:off x="835723" y="1097434"/>
              <a:ext cx="5896442" cy="8424936"/>
              <a:chOff x="813321" y="1097434"/>
              <a:chExt cx="5896442" cy="8424936"/>
            </a:xfrm>
          </p:grpSpPr>
          <p:cxnSp>
            <p:nvCxnSpPr>
              <p:cNvPr id="24" name="Gerade Verbindung 23"/>
              <p:cNvCxnSpPr/>
              <p:nvPr/>
            </p:nvCxnSpPr>
            <p:spPr>
              <a:xfrm>
                <a:off x="827509" y="9522370"/>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H="1">
                <a:off x="813321" y="1097434"/>
                <a:ext cx="14188" cy="839812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6709763" y="1097434"/>
                <a:ext cx="0" cy="839812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827509" y="1169442"/>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grpSp>
        <p:sp>
          <p:nvSpPr>
            <p:cNvPr id="42" name="Rechteck 41"/>
            <p:cNvSpPr/>
            <p:nvPr/>
          </p:nvSpPr>
          <p:spPr>
            <a:xfrm>
              <a:off x="6709763" y="9522370"/>
              <a:ext cx="849912" cy="1169443"/>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22403" y="9532352"/>
              <a:ext cx="849912" cy="1169443"/>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6736226" y="1"/>
              <a:ext cx="849912" cy="1169443"/>
            </a:xfrm>
            <a:prstGeom prst="rect">
              <a:avLst/>
            </a:prstGeom>
            <a:solidFill>
              <a:schemeClr val="bg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58837"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6" name="Rechteck 105"/>
          <p:cNvSpPr/>
          <p:nvPr/>
        </p:nvSpPr>
        <p:spPr>
          <a:xfrm rot="16200000">
            <a:off x="-84921" y="9961128"/>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sp>
        <p:nvSpPr>
          <p:cNvPr id="109" name="Rechteck 108"/>
          <p:cNvSpPr/>
          <p:nvPr/>
        </p:nvSpPr>
        <p:spPr>
          <a:xfrm>
            <a:off x="-36830" y="9090322"/>
            <a:ext cx="864339" cy="276999"/>
          </a:xfrm>
          <a:prstGeom prst="rect">
            <a:avLst/>
          </a:prstGeom>
          <a:solidFill>
            <a:schemeClr val="bg1">
              <a:lumMod val="95000"/>
            </a:schemeClr>
          </a:solidFill>
          <a:ln>
            <a:solidFill>
              <a:schemeClr val="accent1"/>
            </a:solidFill>
          </a:ln>
        </p:spPr>
        <p:txBody>
          <a:bodyPr wrap="none">
            <a:spAutoFit/>
          </a:bodyPr>
          <a:lstStyle/>
          <a:p>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2,33 </a:t>
            </a:r>
            <a:r>
              <a:rPr lang="de-DE" sz="1200" dirty="0">
                <a:solidFill>
                  <a:schemeClr val="tx1"/>
                </a:solidFill>
                <a:latin typeface="Arial" panose="020B0604020202020204" pitchFamily="34" charset="0"/>
                <a:cs typeface="Arial" panose="020B0604020202020204" pitchFamily="34" charset="0"/>
              </a:rPr>
              <a:t>cm</a:t>
            </a:r>
          </a:p>
        </p:txBody>
      </p:sp>
      <p:sp>
        <p:nvSpPr>
          <p:cNvPr id="110" name="Rechteck 109"/>
          <p:cNvSpPr/>
          <p:nvPr/>
        </p:nvSpPr>
        <p:spPr>
          <a:xfrm rot="16200000">
            <a:off x="6614604" y="9961128"/>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sp>
        <p:nvSpPr>
          <p:cNvPr id="111" name="Rechteck 110"/>
          <p:cNvSpPr/>
          <p:nvPr/>
        </p:nvSpPr>
        <p:spPr>
          <a:xfrm>
            <a:off x="6765330" y="9090322"/>
            <a:ext cx="864339" cy="276999"/>
          </a:xfrm>
          <a:prstGeom prst="rect">
            <a:avLst/>
          </a:prstGeom>
          <a:solidFill>
            <a:schemeClr val="bg1">
              <a:lumMod val="95000"/>
            </a:schemeClr>
          </a:solidFill>
          <a:ln>
            <a:solidFill>
              <a:schemeClr val="accent1"/>
            </a:solidFill>
          </a:ln>
        </p:spPr>
        <p:txBody>
          <a:bodyPr wrap="none">
            <a:spAutoFit/>
          </a:bodyPr>
          <a:lstStyle/>
          <a:p>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2,33 </a:t>
            </a:r>
            <a:r>
              <a:rPr lang="de-DE" sz="1200" dirty="0">
                <a:solidFill>
                  <a:schemeClr val="tx1"/>
                </a:solidFill>
                <a:latin typeface="Arial" panose="020B0604020202020204" pitchFamily="34" charset="0"/>
                <a:cs typeface="Arial" panose="020B0604020202020204" pitchFamily="34" charset="0"/>
              </a:rPr>
              <a:t>cm</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709" y="1220804"/>
            <a:ext cx="5730448" cy="8274750"/>
          </a:xfrm>
          <a:prstGeom prst="rect">
            <a:avLst/>
          </a:prstGeom>
          <a:ln>
            <a:solidFill>
              <a:schemeClr val="accent1"/>
            </a:solidFill>
          </a:ln>
        </p:spPr>
      </p:pic>
      <p:sp>
        <p:nvSpPr>
          <p:cNvPr id="17" name="Textfeld 16"/>
          <p:cNvSpPr txBox="1"/>
          <p:nvPr/>
        </p:nvSpPr>
        <p:spPr>
          <a:xfrm rot="19818827">
            <a:off x="326393" y="2513912"/>
            <a:ext cx="1951175" cy="830997"/>
          </a:xfrm>
          <a:prstGeom prst="rect">
            <a:avLst/>
          </a:prstGeom>
          <a:solidFill>
            <a:schemeClr val="bg1"/>
          </a:solidFill>
          <a:ln>
            <a:solidFill>
              <a:srgbClr val="0070C0"/>
            </a:solidFill>
            <a:prstDash val="lgDash"/>
          </a:ln>
        </p:spPr>
        <p:txBody>
          <a:bodyPr wrap="none" rtlCol="0">
            <a:spAutoFit/>
          </a:bodyPr>
          <a:lstStyle/>
          <a:p>
            <a:pPr algn="ctr"/>
            <a:r>
              <a:rPr lang="de-DE" dirty="0" smtClean="0">
                <a:solidFill>
                  <a:srgbClr val="FF0000"/>
                </a:solidFill>
              </a:rPr>
              <a:t>Beispiel Scan:</a:t>
            </a:r>
          </a:p>
          <a:p>
            <a:pPr algn="ctr"/>
            <a:r>
              <a:rPr lang="de-DE" dirty="0" smtClean="0">
                <a:solidFill>
                  <a:srgbClr val="FF0000"/>
                </a:solidFill>
              </a:rPr>
              <a:t>.</a:t>
            </a:r>
            <a:r>
              <a:rPr lang="de-DE" dirty="0" err="1" smtClean="0">
                <a:solidFill>
                  <a:srgbClr val="FF0000"/>
                </a:solidFill>
              </a:rPr>
              <a:t>jpeg</a:t>
            </a:r>
            <a:r>
              <a:rPr lang="de-DE" dirty="0" smtClean="0">
                <a:solidFill>
                  <a:srgbClr val="FF0000"/>
                </a:solidFill>
              </a:rPr>
              <a:t> (Text)</a:t>
            </a:r>
            <a:endParaRPr lang="de-DE" dirty="0">
              <a:solidFill>
                <a:srgbClr val="FF0000"/>
              </a:solidFill>
            </a:endParaRPr>
          </a:p>
        </p:txBody>
      </p:sp>
    </p:spTree>
    <p:extLst>
      <p:ext uri="{BB962C8B-B14F-4D97-AF65-F5344CB8AC3E}">
        <p14:creationId xmlns:p14="http://schemas.microsoft.com/office/powerpoint/2010/main" val="3039394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ieren 25"/>
          <p:cNvGrpSpPr/>
          <p:nvPr/>
        </p:nvGrpSpPr>
        <p:grpSpPr>
          <a:xfrm>
            <a:off x="-22403" y="1"/>
            <a:ext cx="7608541" cy="10701794"/>
            <a:chOff x="-22403" y="1"/>
            <a:chExt cx="7608541" cy="10701794"/>
          </a:xfrm>
        </p:grpSpPr>
        <p:grpSp>
          <p:nvGrpSpPr>
            <p:cNvPr id="31" name="Gruppieren 30"/>
            <p:cNvGrpSpPr/>
            <p:nvPr/>
          </p:nvGrpSpPr>
          <p:grpSpPr>
            <a:xfrm>
              <a:off x="835723" y="1097434"/>
              <a:ext cx="5896442" cy="8424936"/>
              <a:chOff x="813321" y="1097434"/>
              <a:chExt cx="5896442" cy="8424936"/>
            </a:xfrm>
          </p:grpSpPr>
          <p:cxnSp>
            <p:nvCxnSpPr>
              <p:cNvPr id="24" name="Gerade Verbindung 23"/>
              <p:cNvCxnSpPr/>
              <p:nvPr/>
            </p:nvCxnSpPr>
            <p:spPr>
              <a:xfrm>
                <a:off x="827509" y="9522370"/>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H="1">
                <a:off x="813321" y="1097434"/>
                <a:ext cx="14188" cy="839812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6709763" y="1097434"/>
                <a:ext cx="0" cy="839812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827509" y="1169442"/>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grpSp>
        <p:sp>
          <p:nvSpPr>
            <p:cNvPr id="42" name="Rechteck 41"/>
            <p:cNvSpPr/>
            <p:nvPr/>
          </p:nvSpPr>
          <p:spPr>
            <a:xfrm>
              <a:off x="6709763" y="9522370"/>
              <a:ext cx="849912" cy="1169443"/>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22403" y="9532352"/>
              <a:ext cx="849912" cy="1169443"/>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6736226" y="1"/>
              <a:ext cx="849912" cy="1169443"/>
            </a:xfrm>
            <a:prstGeom prst="rect">
              <a:avLst/>
            </a:prstGeom>
            <a:solidFill>
              <a:schemeClr val="bg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58837"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6" name="Rechteck 105"/>
          <p:cNvSpPr/>
          <p:nvPr/>
        </p:nvSpPr>
        <p:spPr>
          <a:xfrm rot="16200000">
            <a:off x="-84921" y="9961128"/>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sp>
        <p:nvSpPr>
          <p:cNvPr id="109" name="Rechteck 108"/>
          <p:cNvSpPr/>
          <p:nvPr/>
        </p:nvSpPr>
        <p:spPr>
          <a:xfrm>
            <a:off x="-36830" y="9090322"/>
            <a:ext cx="864339" cy="276999"/>
          </a:xfrm>
          <a:prstGeom prst="rect">
            <a:avLst/>
          </a:prstGeom>
          <a:solidFill>
            <a:schemeClr val="bg1">
              <a:lumMod val="95000"/>
            </a:schemeClr>
          </a:solidFill>
          <a:ln>
            <a:solidFill>
              <a:schemeClr val="accent1"/>
            </a:solidFill>
          </a:ln>
        </p:spPr>
        <p:txBody>
          <a:bodyPr wrap="none">
            <a:spAutoFit/>
          </a:bodyPr>
          <a:lstStyle/>
          <a:p>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2,33 </a:t>
            </a:r>
            <a:r>
              <a:rPr lang="de-DE" sz="1200" dirty="0">
                <a:solidFill>
                  <a:schemeClr val="tx1"/>
                </a:solidFill>
                <a:latin typeface="Arial" panose="020B0604020202020204" pitchFamily="34" charset="0"/>
                <a:cs typeface="Arial" panose="020B0604020202020204" pitchFamily="34" charset="0"/>
              </a:rPr>
              <a:t>cm</a:t>
            </a:r>
          </a:p>
        </p:txBody>
      </p:sp>
      <p:sp>
        <p:nvSpPr>
          <p:cNvPr id="110" name="Rechteck 109"/>
          <p:cNvSpPr/>
          <p:nvPr/>
        </p:nvSpPr>
        <p:spPr>
          <a:xfrm rot="16200000">
            <a:off x="6614604" y="9961128"/>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sp>
        <p:nvSpPr>
          <p:cNvPr id="111" name="Rechteck 110"/>
          <p:cNvSpPr/>
          <p:nvPr/>
        </p:nvSpPr>
        <p:spPr>
          <a:xfrm>
            <a:off x="6765330" y="9090322"/>
            <a:ext cx="864339" cy="276999"/>
          </a:xfrm>
          <a:prstGeom prst="rect">
            <a:avLst/>
          </a:prstGeom>
          <a:solidFill>
            <a:schemeClr val="bg1">
              <a:lumMod val="95000"/>
            </a:schemeClr>
          </a:solidFill>
          <a:ln>
            <a:solidFill>
              <a:schemeClr val="accent1"/>
            </a:solidFill>
          </a:ln>
        </p:spPr>
        <p:txBody>
          <a:bodyPr wrap="none">
            <a:spAutoFit/>
          </a:bodyPr>
          <a:lstStyle/>
          <a:p>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2,33 </a:t>
            </a:r>
            <a:r>
              <a:rPr lang="de-DE" sz="1200" dirty="0">
                <a:solidFill>
                  <a:schemeClr val="tx1"/>
                </a:solidFill>
                <a:latin typeface="Arial" panose="020B0604020202020204" pitchFamily="34" charset="0"/>
                <a:cs typeface="Arial" panose="020B0604020202020204" pitchFamily="34" charset="0"/>
              </a:rPr>
              <a:t>cm</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432" y="1200291"/>
            <a:ext cx="5840733" cy="82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feld 16"/>
          <p:cNvSpPr txBox="1"/>
          <p:nvPr/>
        </p:nvSpPr>
        <p:spPr>
          <a:xfrm rot="19818827">
            <a:off x="532244" y="2709545"/>
            <a:ext cx="2248693" cy="1200329"/>
          </a:xfrm>
          <a:prstGeom prst="rect">
            <a:avLst/>
          </a:prstGeom>
          <a:solidFill>
            <a:schemeClr val="bg1"/>
          </a:solidFill>
          <a:ln>
            <a:solidFill>
              <a:srgbClr val="0070C0"/>
            </a:solidFill>
            <a:prstDash val="lgDash"/>
          </a:ln>
        </p:spPr>
        <p:txBody>
          <a:bodyPr wrap="none" rtlCol="0">
            <a:spAutoFit/>
          </a:bodyPr>
          <a:lstStyle/>
          <a:p>
            <a:pPr algn="ctr"/>
            <a:r>
              <a:rPr lang="de-DE" dirty="0" smtClean="0">
                <a:solidFill>
                  <a:srgbClr val="FF0000"/>
                </a:solidFill>
              </a:rPr>
              <a:t>Beispiel </a:t>
            </a:r>
          </a:p>
          <a:p>
            <a:pPr algn="ctr"/>
            <a:r>
              <a:rPr lang="de-DE" dirty="0" smtClean="0">
                <a:solidFill>
                  <a:srgbClr val="FF0000"/>
                </a:solidFill>
              </a:rPr>
              <a:t>(Text + Bild aus </a:t>
            </a:r>
          </a:p>
          <a:p>
            <a:pPr algn="ctr"/>
            <a:r>
              <a:rPr lang="de-DE" dirty="0" smtClean="0">
                <a:solidFill>
                  <a:srgbClr val="FF0000"/>
                </a:solidFill>
              </a:rPr>
              <a:t>.</a:t>
            </a:r>
            <a:r>
              <a:rPr lang="de-DE" dirty="0" err="1" smtClean="0">
                <a:solidFill>
                  <a:srgbClr val="FF0000"/>
                </a:solidFill>
              </a:rPr>
              <a:t>doc</a:t>
            </a:r>
            <a:r>
              <a:rPr lang="de-DE" dirty="0" smtClean="0">
                <a:solidFill>
                  <a:srgbClr val="FF0000"/>
                </a:solidFill>
              </a:rPr>
              <a:t>)</a:t>
            </a:r>
            <a:endParaRPr lang="de-DE" dirty="0">
              <a:solidFill>
                <a:srgbClr val="FF0000"/>
              </a:solidFill>
            </a:endParaRPr>
          </a:p>
        </p:txBody>
      </p:sp>
    </p:spTree>
    <p:extLst>
      <p:ext uri="{BB962C8B-B14F-4D97-AF65-F5344CB8AC3E}">
        <p14:creationId xmlns:p14="http://schemas.microsoft.com/office/powerpoint/2010/main" val="728616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ieren 25"/>
          <p:cNvGrpSpPr/>
          <p:nvPr/>
        </p:nvGrpSpPr>
        <p:grpSpPr>
          <a:xfrm>
            <a:off x="-22403" y="1"/>
            <a:ext cx="7608541" cy="10701794"/>
            <a:chOff x="-22403" y="1"/>
            <a:chExt cx="7608541" cy="10701794"/>
          </a:xfrm>
        </p:grpSpPr>
        <p:grpSp>
          <p:nvGrpSpPr>
            <p:cNvPr id="31" name="Gruppieren 30"/>
            <p:cNvGrpSpPr/>
            <p:nvPr/>
          </p:nvGrpSpPr>
          <p:grpSpPr>
            <a:xfrm>
              <a:off x="835723" y="1097434"/>
              <a:ext cx="5896442" cy="8424936"/>
              <a:chOff x="813321" y="1097434"/>
              <a:chExt cx="5896442" cy="8424936"/>
            </a:xfrm>
          </p:grpSpPr>
          <p:cxnSp>
            <p:nvCxnSpPr>
              <p:cNvPr id="24" name="Gerade Verbindung 23"/>
              <p:cNvCxnSpPr/>
              <p:nvPr/>
            </p:nvCxnSpPr>
            <p:spPr>
              <a:xfrm>
                <a:off x="827509" y="9522370"/>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H="1">
                <a:off x="813321" y="1097434"/>
                <a:ext cx="14188" cy="839812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6709763" y="1097434"/>
                <a:ext cx="0" cy="839812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827509" y="1169442"/>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grpSp>
        <p:sp>
          <p:nvSpPr>
            <p:cNvPr id="42" name="Rechteck 41"/>
            <p:cNvSpPr/>
            <p:nvPr/>
          </p:nvSpPr>
          <p:spPr>
            <a:xfrm>
              <a:off x="6709763" y="9522370"/>
              <a:ext cx="849912" cy="1169443"/>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22403" y="9532352"/>
              <a:ext cx="849912" cy="1169443"/>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6736226" y="1"/>
              <a:ext cx="849912" cy="1169443"/>
            </a:xfrm>
            <a:prstGeom prst="rect">
              <a:avLst/>
            </a:prstGeom>
            <a:solidFill>
              <a:schemeClr val="bg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58837"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6" name="Rechteck 105"/>
          <p:cNvSpPr/>
          <p:nvPr/>
        </p:nvSpPr>
        <p:spPr>
          <a:xfrm rot="16200000">
            <a:off x="-84921" y="9961128"/>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sp>
        <p:nvSpPr>
          <p:cNvPr id="109" name="Rechteck 108"/>
          <p:cNvSpPr/>
          <p:nvPr/>
        </p:nvSpPr>
        <p:spPr>
          <a:xfrm>
            <a:off x="-36830" y="9090322"/>
            <a:ext cx="864339" cy="276999"/>
          </a:xfrm>
          <a:prstGeom prst="rect">
            <a:avLst/>
          </a:prstGeom>
          <a:solidFill>
            <a:schemeClr val="bg1">
              <a:lumMod val="95000"/>
            </a:schemeClr>
          </a:solidFill>
          <a:ln>
            <a:solidFill>
              <a:schemeClr val="accent1"/>
            </a:solidFill>
          </a:ln>
        </p:spPr>
        <p:txBody>
          <a:bodyPr wrap="none">
            <a:spAutoFit/>
          </a:bodyPr>
          <a:lstStyle/>
          <a:p>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2,33 </a:t>
            </a:r>
            <a:r>
              <a:rPr lang="de-DE" sz="1200" dirty="0">
                <a:solidFill>
                  <a:schemeClr val="tx1"/>
                </a:solidFill>
                <a:latin typeface="Arial" panose="020B0604020202020204" pitchFamily="34" charset="0"/>
                <a:cs typeface="Arial" panose="020B0604020202020204" pitchFamily="34" charset="0"/>
              </a:rPr>
              <a:t>cm</a:t>
            </a:r>
          </a:p>
        </p:txBody>
      </p:sp>
      <p:sp>
        <p:nvSpPr>
          <p:cNvPr id="110" name="Rechteck 109"/>
          <p:cNvSpPr/>
          <p:nvPr/>
        </p:nvSpPr>
        <p:spPr>
          <a:xfrm rot="16200000">
            <a:off x="6614604" y="9961128"/>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sp>
        <p:nvSpPr>
          <p:cNvPr id="111" name="Rechteck 110"/>
          <p:cNvSpPr/>
          <p:nvPr/>
        </p:nvSpPr>
        <p:spPr>
          <a:xfrm>
            <a:off x="6765330" y="9090322"/>
            <a:ext cx="864339" cy="276999"/>
          </a:xfrm>
          <a:prstGeom prst="rect">
            <a:avLst/>
          </a:prstGeom>
          <a:solidFill>
            <a:schemeClr val="bg1">
              <a:lumMod val="95000"/>
            </a:schemeClr>
          </a:solidFill>
          <a:ln>
            <a:solidFill>
              <a:schemeClr val="accent1"/>
            </a:solidFill>
          </a:ln>
        </p:spPr>
        <p:txBody>
          <a:bodyPr wrap="none">
            <a:spAutoFit/>
          </a:bodyPr>
          <a:lstStyle/>
          <a:p>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2,33 </a:t>
            </a:r>
            <a:r>
              <a:rPr lang="de-DE" sz="1200" dirty="0">
                <a:solidFill>
                  <a:schemeClr val="tx1"/>
                </a:solidFill>
                <a:latin typeface="Arial" panose="020B0604020202020204" pitchFamily="34" charset="0"/>
                <a:cs typeface="Arial" panose="020B0604020202020204" pitchFamily="34" charset="0"/>
              </a:rPr>
              <a:t>cm</a:t>
            </a:r>
          </a:p>
        </p:txBody>
      </p:sp>
      <p:sp>
        <p:nvSpPr>
          <p:cNvPr id="3" name="Rechteck 2"/>
          <p:cNvSpPr/>
          <p:nvPr/>
        </p:nvSpPr>
        <p:spPr>
          <a:xfrm>
            <a:off x="849911" y="1182689"/>
            <a:ext cx="5862773" cy="8279190"/>
          </a:xfrm>
          <a:prstGeom prst="rect">
            <a:avLst/>
          </a:prstGeom>
        </p:spPr>
        <p:txBody>
          <a:bodyPr wrap="square">
            <a:spAutoFit/>
          </a:bodyPr>
          <a:lstStyle/>
          <a:p>
            <a:r>
              <a:rPr lang="de-DE" sz="1400" dirty="0" smtClean="0">
                <a:solidFill>
                  <a:schemeClr val="tx1"/>
                </a:solidFill>
              </a:rPr>
              <a:t>Leserbrief </a:t>
            </a:r>
            <a:r>
              <a:rPr lang="de-DE" sz="1400" dirty="0">
                <a:solidFill>
                  <a:schemeClr val="tx1"/>
                </a:solidFill>
              </a:rPr>
              <a:t>zum Rätsel für Stadtkenner in der Ausgabe </a:t>
            </a:r>
            <a:br>
              <a:rPr lang="de-DE" sz="1400" dirty="0">
                <a:solidFill>
                  <a:schemeClr val="tx1"/>
                </a:solidFill>
              </a:rPr>
            </a:br>
            <a:r>
              <a:rPr lang="de-DE" sz="1400" dirty="0">
                <a:solidFill>
                  <a:schemeClr val="tx1"/>
                </a:solidFill>
              </a:rPr>
              <a:t>vom 4. Mai 2017</a:t>
            </a:r>
          </a:p>
          <a:p>
            <a:r>
              <a:rPr lang="de-DE" sz="1400" i="1" dirty="0">
                <a:solidFill>
                  <a:schemeClr val="tx1"/>
                </a:solidFill>
              </a:rPr>
              <a:t> </a:t>
            </a:r>
            <a:endParaRPr lang="de-DE" sz="1400" dirty="0">
              <a:solidFill>
                <a:schemeClr val="tx1"/>
              </a:solidFill>
            </a:endParaRPr>
          </a:p>
          <a:p>
            <a:pPr algn="r"/>
            <a:r>
              <a:rPr lang="de-DE" sz="1400" dirty="0">
                <a:solidFill>
                  <a:schemeClr val="tx1"/>
                </a:solidFill>
              </a:rPr>
              <a:t>Helmut </a:t>
            </a:r>
            <a:r>
              <a:rPr lang="de-DE" sz="1400" dirty="0" err="1">
                <a:solidFill>
                  <a:schemeClr val="tx1"/>
                </a:solidFill>
              </a:rPr>
              <a:t>Hujer</a:t>
            </a:r>
            <a:r>
              <a:rPr lang="de-DE" sz="1400" dirty="0">
                <a:solidFill>
                  <a:schemeClr val="tx1"/>
                </a:solidFill>
              </a:rPr>
              <a:t> Am </a:t>
            </a:r>
            <a:r>
              <a:rPr lang="de-DE" sz="1400" dirty="0" err="1">
                <a:solidFill>
                  <a:schemeClr val="tx1"/>
                </a:solidFill>
              </a:rPr>
              <a:t>Diedenborn</a:t>
            </a:r>
            <a:r>
              <a:rPr lang="de-DE" sz="1400" dirty="0">
                <a:solidFill>
                  <a:schemeClr val="tx1"/>
                </a:solidFill>
              </a:rPr>
              <a:t> 1 </a:t>
            </a:r>
          </a:p>
          <a:p>
            <a:pPr algn="r"/>
            <a:r>
              <a:rPr lang="de-DE" sz="1400" dirty="0">
                <a:solidFill>
                  <a:schemeClr val="tx1"/>
                </a:solidFill>
              </a:rPr>
              <a:t>61250 Usingen </a:t>
            </a:r>
          </a:p>
          <a:p>
            <a:pPr algn="r"/>
            <a:r>
              <a:rPr lang="de-DE" sz="1400" dirty="0">
                <a:solidFill>
                  <a:schemeClr val="tx1"/>
                </a:solidFill>
              </a:rPr>
              <a:t>10. Mai 2017</a:t>
            </a:r>
          </a:p>
          <a:p>
            <a:r>
              <a:rPr lang="de-DE" sz="1400" b="1" dirty="0">
                <a:solidFill>
                  <a:schemeClr val="tx1"/>
                </a:solidFill>
              </a:rPr>
              <a:t>Der Rote Baron in geheimer Mission in Oberursel?</a:t>
            </a:r>
            <a:endParaRPr lang="de-DE" sz="1400" dirty="0">
              <a:solidFill>
                <a:schemeClr val="tx1"/>
              </a:solidFill>
            </a:endParaRPr>
          </a:p>
          <a:p>
            <a:r>
              <a:rPr lang="de-DE" sz="1400" dirty="0">
                <a:solidFill>
                  <a:schemeClr val="tx1"/>
                </a:solidFill>
              </a:rPr>
              <a:t>Den Begleitartikel zu der Auflösung des Rätsels für Stadtkenner am 4. Mai sehe ich als erfreulichen Beleg dafür, dass solche heimatgeschichtlichen Themen doch auf breiteres Interesse stoßen. Ja, der insbesondere von den Kriegsgegnern anerkennend als Roter Baron bezeichnete Manfred Freiherr von Richthofen, der bekannteste und „erfolgreichste“ Jagdflieger im Ersten Weltkrieg, hat die Oberurseler Motorenfabrik besucht, und zwar gemeinsam mit Pilotenkameraden im Herbst 1917. Das haben die Recherchen zu meinem in Erarbeitung befindlichen Buch über die Geschichte der Motorenfabrik ergeben. Ob der Besuch, der auch fotografisch festgehalten wurde, unter strengster Geheimhaltung erfolgte, darf bezweifelt werden. Denn über die „Erfolge“ der Fliegerasse wurde seinerzeit umfangreich in den Zeitungen berichtet, und ihre Anwesenheit in der Heimat wurde in der Regel gern propagandistisch ausgenutzt. Als beispielsweise das Fliegerass Oswald </a:t>
            </a:r>
            <a:r>
              <a:rPr lang="de-DE" sz="1400" dirty="0" err="1">
                <a:solidFill>
                  <a:schemeClr val="tx1"/>
                </a:solidFill>
              </a:rPr>
              <a:t>Boelcke</a:t>
            </a:r>
            <a:r>
              <a:rPr lang="de-DE" sz="1400" dirty="0">
                <a:solidFill>
                  <a:schemeClr val="tx1"/>
                </a:solidFill>
              </a:rPr>
              <a:t> im April 1916 die Motorenfabrik besuchte, wurde darüber in den Oberurseler Tagezeitungen berichtet. Zu dem </a:t>
            </a:r>
            <a:r>
              <a:rPr lang="de-DE" sz="1400" dirty="0" smtClean="0">
                <a:solidFill>
                  <a:schemeClr val="tx1"/>
                </a:solidFill>
              </a:rPr>
              <a:t> Auflösungstext </a:t>
            </a:r>
            <a:r>
              <a:rPr lang="de-DE" sz="1400" dirty="0">
                <a:solidFill>
                  <a:schemeClr val="tx1"/>
                </a:solidFill>
              </a:rPr>
              <a:t>des Rätsels, wann denn der Flugmotorenbau in der Motorenfabrik Oberursel begonnen habe, muss im Sinne der historischen Korrektheit nachgetragen werden, dass der Franzose Louis Seguin die Lizenz für den Oberurseler </a:t>
            </a:r>
            <a:r>
              <a:rPr lang="de-DE" sz="1400" dirty="0" err="1">
                <a:solidFill>
                  <a:schemeClr val="tx1"/>
                </a:solidFill>
              </a:rPr>
              <a:t>Stationärmotor</a:t>
            </a:r>
            <a:r>
              <a:rPr lang="de-DE" sz="1400" dirty="0">
                <a:solidFill>
                  <a:schemeClr val="tx1"/>
                </a:solidFill>
              </a:rPr>
              <a:t> GNOM bereits im Herbst 1895 erworben hat, und dass die Gesamtzahl der in der Motorenfabrik Oberursel AG gebauten Flugmotoren bei 3000 lag, die fast ausschließlich als „Oberurseler Umlaufmotoren“ für das Militär bestimmt waren. Wären es 5000 gewesen, dann wäre das so schon sehr eindrucksvolle Verwaltungsgebäude der Motorenfabrik vielleicht noch imposanter ausgefallen.</a:t>
            </a:r>
          </a:p>
          <a:p>
            <a:r>
              <a:rPr lang="de-DE" sz="1400" dirty="0">
                <a:solidFill>
                  <a:schemeClr val="tx1"/>
                </a:solidFill>
              </a:rPr>
              <a:t> </a:t>
            </a:r>
          </a:p>
          <a:p>
            <a:pPr algn="r"/>
            <a:r>
              <a:rPr lang="de-DE" sz="1400" i="1" dirty="0">
                <a:solidFill>
                  <a:schemeClr val="tx1"/>
                </a:solidFill>
              </a:rPr>
              <a:t>Helmut </a:t>
            </a:r>
            <a:r>
              <a:rPr lang="de-DE" sz="1400" i="1" dirty="0" err="1">
                <a:solidFill>
                  <a:schemeClr val="tx1"/>
                </a:solidFill>
              </a:rPr>
              <a:t>Hujer</a:t>
            </a:r>
            <a:r>
              <a:rPr lang="de-DE" sz="1400" dirty="0">
                <a:solidFill>
                  <a:schemeClr val="tx1"/>
                </a:solidFill>
              </a:rPr>
              <a:t> </a:t>
            </a:r>
          </a:p>
          <a:p>
            <a:pPr algn="r"/>
            <a:r>
              <a:rPr lang="de-DE" sz="1400" i="1" dirty="0">
                <a:solidFill>
                  <a:schemeClr val="tx1"/>
                </a:solidFill>
              </a:rPr>
              <a:t>Geschichtskreis Motorenfabrik Oberursel e. V.</a:t>
            </a:r>
            <a:endParaRPr lang="de-DE" sz="1400" dirty="0">
              <a:solidFill>
                <a:schemeClr val="tx1"/>
              </a:solidFill>
            </a:endParaRPr>
          </a:p>
          <a:p>
            <a:pPr algn="r"/>
            <a:r>
              <a:rPr lang="de-DE" sz="1400" i="1" dirty="0">
                <a:solidFill>
                  <a:schemeClr val="tx1"/>
                </a:solidFill>
              </a:rPr>
              <a:t>Sparte Werksgeschichte</a:t>
            </a:r>
            <a:endParaRPr lang="de-DE" sz="1400" dirty="0">
              <a:solidFill>
                <a:schemeClr val="tx1"/>
              </a:solidFill>
            </a:endParaRPr>
          </a:p>
          <a:p>
            <a:r>
              <a:rPr lang="de-DE" sz="1400" i="1" dirty="0">
                <a:solidFill>
                  <a:schemeClr val="tx1"/>
                </a:solidFill>
              </a:rPr>
              <a:t> </a:t>
            </a:r>
            <a:endParaRPr lang="de-DE" sz="1400" dirty="0">
              <a:solidFill>
                <a:schemeClr val="tx1"/>
              </a:solidFill>
            </a:endParaRPr>
          </a:p>
          <a:p>
            <a:r>
              <a:rPr lang="de-DE" sz="1400" i="1" dirty="0">
                <a:solidFill>
                  <a:schemeClr val="tx1"/>
                </a:solidFill>
              </a:rPr>
              <a:t> </a:t>
            </a:r>
            <a:endParaRPr lang="de-DE" sz="1400" dirty="0">
              <a:solidFill>
                <a:schemeClr val="tx1"/>
              </a:solidFill>
            </a:endParaRPr>
          </a:p>
          <a:p>
            <a:r>
              <a:rPr lang="de-DE" sz="1400" i="1" dirty="0">
                <a:solidFill>
                  <a:schemeClr val="tx1"/>
                </a:solidFill>
              </a:rPr>
              <a:t> </a:t>
            </a:r>
            <a:endParaRPr lang="de-DE" sz="1400" dirty="0">
              <a:solidFill>
                <a:schemeClr val="tx1"/>
              </a:solidFill>
            </a:endParaRPr>
          </a:p>
          <a:p>
            <a:r>
              <a:rPr lang="de-DE" sz="1400" i="1" dirty="0">
                <a:solidFill>
                  <a:schemeClr val="tx1"/>
                </a:solidFill>
              </a:rPr>
              <a:t> </a:t>
            </a:r>
            <a:endParaRPr lang="de-DE" sz="1400" dirty="0">
              <a:solidFill>
                <a:schemeClr val="tx1"/>
              </a:solidFill>
            </a:endParaRPr>
          </a:p>
        </p:txBody>
      </p:sp>
      <p:sp>
        <p:nvSpPr>
          <p:cNvPr id="17" name="Textfeld 16"/>
          <p:cNvSpPr txBox="1"/>
          <p:nvPr/>
        </p:nvSpPr>
        <p:spPr>
          <a:xfrm rot="19818827">
            <a:off x="538267" y="3200827"/>
            <a:ext cx="1968809" cy="830997"/>
          </a:xfrm>
          <a:prstGeom prst="rect">
            <a:avLst/>
          </a:prstGeom>
          <a:solidFill>
            <a:schemeClr val="bg1"/>
          </a:solidFill>
          <a:ln>
            <a:solidFill>
              <a:srgbClr val="0070C0"/>
            </a:solidFill>
            <a:prstDash val="lgDash"/>
          </a:ln>
        </p:spPr>
        <p:txBody>
          <a:bodyPr wrap="none" rtlCol="0">
            <a:spAutoFit/>
          </a:bodyPr>
          <a:lstStyle/>
          <a:p>
            <a:pPr algn="ctr"/>
            <a:r>
              <a:rPr lang="de-DE" dirty="0" smtClean="0">
                <a:solidFill>
                  <a:srgbClr val="FF0000"/>
                </a:solidFill>
              </a:rPr>
              <a:t>Beispiel </a:t>
            </a:r>
          </a:p>
          <a:p>
            <a:pPr algn="ctr"/>
            <a:r>
              <a:rPr lang="de-DE" dirty="0" smtClean="0">
                <a:solidFill>
                  <a:srgbClr val="FF0000"/>
                </a:solidFill>
              </a:rPr>
              <a:t>(aus Fließtext)</a:t>
            </a:r>
            <a:endParaRPr lang="de-DE" dirty="0">
              <a:solidFill>
                <a:srgbClr val="FF0000"/>
              </a:solidFill>
            </a:endParaRPr>
          </a:p>
        </p:txBody>
      </p:sp>
    </p:spTree>
    <p:extLst>
      <p:ext uri="{BB962C8B-B14F-4D97-AF65-F5344CB8AC3E}">
        <p14:creationId xmlns:p14="http://schemas.microsoft.com/office/powerpoint/2010/main" val="1751620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ieren 25"/>
          <p:cNvGrpSpPr/>
          <p:nvPr/>
        </p:nvGrpSpPr>
        <p:grpSpPr>
          <a:xfrm>
            <a:off x="-22403" y="1"/>
            <a:ext cx="7608541" cy="10701794"/>
            <a:chOff x="-22403" y="1"/>
            <a:chExt cx="7608541" cy="10701794"/>
          </a:xfrm>
        </p:grpSpPr>
        <p:grpSp>
          <p:nvGrpSpPr>
            <p:cNvPr id="31" name="Gruppieren 30"/>
            <p:cNvGrpSpPr/>
            <p:nvPr/>
          </p:nvGrpSpPr>
          <p:grpSpPr>
            <a:xfrm>
              <a:off x="835723" y="1097434"/>
              <a:ext cx="5896442" cy="8424936"/>
              <a:chOff x="813321" y="1097434"/>
              <a:chExt cx="5896442" cy="8424936"/>
            </a:xfrm>
          </p:grpSpPr>
          <p:cxnSp>
            <p:nvCxnSpPr>
              <p:cNvPr id="24" name="Gerade Verbindung 23"/>
              <p:cNvCxnSpPr/>
              <p:nvPr/>
            </p:nvCxnSpPr>
            <p:spPr>
              <a:xfrm>
                <a:off x="827509" y="9522370"/>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H="1">
                <a:off x="813321" y="1097434"/>
                <a:ext cx="14188" cy="839812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6709763" y="1097434"/>
                <a:ext cx="0" cy="839812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827509" y="1169442"/>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grpSp>
        <p:sp>
          <p:nvSpPr>
            <p:cNvPr id="42" name="Rechteck 41"/>
            <p:cNvSpPr/>
            <p:nvPr/>
          </p:nvSpPr>
          <p:spPr>
            <a:xfrm>
              <a:off x="6709763" y="9522370"/>
              <a:ext cx="849912" cy="1169443"/>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22403" y="9532352"/>
              <a:ext cx="849912" cy="1169443"/>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6736226" y="1"/>
              <a:ext cx="849912" cy="1169443"/>
            </a:xfrm>
            <a:prstGeom prst="rect">
              <a:avLst/>
            </a:prstGeom>
            <a:solidFill>
              <a:schemeClr val="bg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58837"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6" name="Rechteck 105"/>
          <p:cNvSpPr/>
          <p:nvPr/>
        </p:nvSpPr>
        <p:spPr>
          <a:xfrm rot="16200000">
            <a:off x="-84921" y="9961128"/>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sp>
        <p:nvSpPr>
          <p:cNvPr id="109" name="Rechteck 108"/>
          <p:cNvSpPr/>
          <p:nvPr/>
        </p:nvSpPr>
        <p:spPr>
          <a:xfrm>
            <a:off x="-36830" y="9090322"/>
            <a:ext cx="864339" cy="276999"/>
          </a:xfrm>
          <a:prstGeom prst="rect">
            <a:avLst/>
          </a:prstGeom>
          <a:solidFill>
            <a:schemeClr val="bg1">
              <a:lumMod val="95000"/>
            </a:schemeClr>
          </a:solidFill>
          <a:ln>
            <a:solidFill>
              <a:schemeClr val="accent1"/>
            </a:solidFill>
          </a:ln>
        </p:spPr>
        <p:txBody>
          <a:bodyPr wrap="none">
            <a:spAutoFit/>
          </a:bodyPr>
          <a:lstStyle/>
          <a:p>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2,33 </a:t>
            </a:r>
            <a:r>
              <a:rPr lang="de-DE" sz="1200" dirty="0">
                <a:solidFill>
                  <a:schemeClr val="tx1"/>
                </a:solidFill>
                <a:latin typeface="Arial" panose="020B0604020202020204" pitchFamily="34" charset="0"/>
                <a:cs typeface="Arial" panose="020B0604020202020204" pitchFamily="34" charset="0"/>
              </a:rPr>
              <a:t>cm</a:t>
            </a:r>
          </a:p>
        </p:txBody>
      </p:sp>
      <p:sp>
        <p:nvSpPr>
          <p:cNvPr id="110" name="Rechteck 109"/>
          <p:cNvSpPr/>
          <p:nvPr/>
        </p:nvSpPr>
        <p:spPr>
          <a:xfrm rot="16200000">
            <a:off x="6614604" y="9961128"/>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sp>
        <p:nvSpPr>
          <p:cNvPr id="111" name="Rechteck 110"/>
          <p:cNvSpPr/>
          <p:nvPr/>
        </p:nvSpPr>
        <p:spPr>
          <a:xfrm>
            <a:off x="6765330" y="9090322"/>
            <a:ext cx="864339" cy="276999"/>
          </a:xfrm>
          <a:prstGeom prst="rect">
            <a:avLst/>
          </a:prstGeom>
          <a:solidFill>
            <a:schemeClr val="bg1">
              <a:lumMod val="95000"/>
            </a:schemeClr>
          </a:solidFill>
          <a:ln>
            <a:solidFill>
              <a:schemeClr val="accent1"/>
            </a:solidFill>
          </a:ln>
        </p:spPr>
        <p:txBody>
          <a:bodyPr wrap="none">
            <a:spAutoFit/>
          </a:bodyPr>
          <a:lstStyle/>
          <a:p>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2,33 </a:t>
            </a:r>
            <a:r>
              <a:rPr lang="de-DE" sz="1200" dirty="0">
                <a:solidFill>
                  <a:schemeClr val="tx1"/>
                </a:solidFill>
                <a:latin typeface="Arial" panose="020B0604020202020204" pitchFamily="34" charset="0"/>
                <a:cs typeface="Arial" panose="020B0604020202020204" pitchFamily="34" charset="0"/>
              </a:rPr>
              <a:t>cm</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240" y="1204882"/>
            <a:ext cx="5440901" cy="8327470"/>
          </a:xfrm>
          <a:prstGeom prst="rect">
            <a:avLst/>
          </a:prstGeom>
          <a:ln>
            <a:solidFill>
              <a:schemeClr val="bg1"/>
            </a:solidFill>
          </a:ln>
        </p:spPr>
      </p:pic>
      <p:sp>
        <p:nvSpPr>
          <p:cNvPr id="17" name="Textfeld 16"/>
          <p:cNvSpPr txBox="1"/>
          <p:nvPr/>
        </p:nvSpPr>
        <p:spPr>
          <a:xfrm rot="19818827">
            <a:off x="427839" y="2330924"/>
            <a:ext cx="1976823" cy="830997"/>
          </a:xfrm>
          <a:prstGeom prst="rect">
            <a:avLst/>
          </a:prstGeom>
          <a:solidFill>
            <a:schemeClr val="bg1"/>
          </a:solidFill>
          <a:ln>
            <a:solidFill>
              <a:srgbClr val="0070C0"/>
            </a:solidFill>
            <a:prstDash val="lgDash"/>
          </a:ln>
        </p:spPr>
        <p:txBody>
          <a:bodyPr wrap="none" rtlCol="0">
            <a:spAutoFit/>
          </a:bodyPr>
          <a:lstStyle/>
          <a:p>
            <a:pPr algn="ctr"/>
            <a:r>
              <a:rPr lang="de-DE" dirty="0" smtClean="0">
                <a:solidFill>
                  <a:srgbClr val="FF0000"/>
                </a:solidFill>
              </a:rPr>
              <a:t>Beispiel Scan:</a:t>
            </a:r>
          </a:p>
          <a:p>
            <a:pPr algn="ctr"/>
            <a:r>
              <a:rPr lang="de-DE" dirty="0" smtClean="0">
                <a:solidFill>
                  <a:srgbClr val="FF0000"/>
                </a:solidFill>
              </a:rPr>
              <a:t>.</a:t>
            </a:r>
            <a:r>
              <a:rPr lang="de-DE" dirty="0" err="1" smtClean="0">
                <a:solidFill>
                  <a:srgbClr val="FF0000"/>
                </a:solidFill>
              </a:rPr>
              <a:t>jpeg</a:t>
            </a:r>
            <a:r>
              <a:rPr lang="de-DE" dirty="0" smtClean="0">
                <a:solidFill>
                  <a:srgbClr val="FF0000"/>
                </a:solidFill>
              </a:rPr>
              <a:t> (Bild)</a:t>
            </a:r>
            <a:endParaRPr lang="de-DE" dirty="0">
              <a:solidFill>
                <a:srgbClr val="FF0000"/>
              </a:solidFill>
            </a:endParaRPr>
          </a:p>
        </p:txBody>
      </p:sp>
    </p:spTree>
    <p:extLst>
      <p:ext uri="{BB962C8B-B14F-4D97-AF65-F5344CB8AC3E}">
        <p14:creationId xmlns:p14="http://schemas.microsoft.com/office/powerpoint/2010/main" val="199664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ieren 25"/>
          <p:cNvGrpSpPr/>
          <p:nvPr/>
        </p:nvGrpSpPr>
        <p:grpSpPr>
          <a:xfrm>
            <a:off x="-22403" y="1"/>
            <a:ext cx="7608541" cy="10701794"/>
            <a:chOff x="-22403" y="1"/>
            <a:chExt cx="7608541" cy="10701794"/>
          </a:xfrm>
        </p:grpSpPr>
        <p:grpSp>
          <p:nvGrpSpPr>
            <p:cNvPr id="31" name="Gruppieren 30"/>
            <p:cNvGrpSpPr/>
            <p:nvPr/>
          </p:nvGrpSpPr>
          <p:grpSpPr>
            <a:xfrm>
              <a:off x="835723" y="1097434"/>
              <a:ext cx="5896442" cy="8424936"/>
              <a:chOff x="813321" y="1097434"/>
              <a:chExt cx="5896442" cy="8424936"/>
            </a:xfrm>
          </p:grpSpPr>
          <p:cxnSp>
            <p:nvCxnSpPr>
              <p:cNvPr id="24" name="Gerade Verbindung 23"/>
              <p:cNvCxnSpPr/>
              <p:nvPr/>
            </p:nvCxnSpPr>
            <p:spPr>
              <a:xfrm>
                <a:off x="827509" y="9522370"/>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H="1">
                <a:off x="813321" y="1097434"/>
                <a:ext cx="14188" cy="839812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6709763" y="1097434"/>
                <a:ext cx="0" cy="839812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827509" y="1169442"/>
                <a:ext cx="5882254"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grpSp>
        <p:sp>
          <p:nvSpPr>
            <p:cNvPr id="42" name="Rechteck 41"/>
            <p:cNvSpPr/>
            <p:nvPr/>
          </p:nvSpPr>
          <p:spPr>
            <a:xfrm>
              <a:off x="6709763" y="9522370"/>
              <a:ext cx="849912" cy="1169443"/>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22403" y="9532352"/>
              <a:ext cx="849912" cy="1169443"/>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6736226" y="1"/>
              <a:ext cx="849912" cy="1169443"/>
            </a:xfrm>
            <a:prstGeom prst="rect">
              <a:avLst/>
            </a:prstGeom>
            <a:solidFill>
              <a:schemeClr val="bg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58837"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6" name="Rechteck 105"/>
          <p:cNvSpPr/>
          <p:nvPr/>
        </p:nvSpPr>
        <p:spPr>
          <a:xfrm rot="16200000">
            <a:off x="-84921" y="9961128"/>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sp>
        <p:nvSpPr>
          <p:cNvPr id="109" name="Rechteck 108"/>
          <p:cNvSpPr/>
          <p:nvPr/>
        </p:nvSpPr>
        <p:spPr>
          <a:xfrm>
            <a:off x="-36830" y="9090322"/>
            <a:ext cx="864339" cy="276999"/>
          </a:xfrm>
          <a:prstGeom prst="rect">
            <a:avLst/>
          </a:prstGeom>
          <a:solidFill>
            <a:schemeClr val="bg1">
              <a:lumMod val="95000"/>
            </a:schemeClr>
          </a:solidFill>
          <a:ln>
            <a:solidFill>
              <a:schemeClr val="accent1"/>
            </a:solidFill>
          </a:ln>
        </p:spPr>
        <p:txBody>
          <a:bodyPr wrap="none">
            <a:spAutoFit/>
          </a:bodyPr>
          <a:lstStyle/>
          <a:p>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2,33 </a:t>
            </a:r>
            <a:r>
              <a:rPr lang="de-DE" sz="1200" dirty="0">
                <a:solidFill>
                  <a:schemeClr val="tx1"/>
                </a:solidFill>
                <a:latin typeface="Arial" panose="020B0604020202020204" pitchFamily="34" charset="0"/>
                <a:cs typeface="Arial" panose="020B0604020202020204" pitchFamily="34" charset="0"/>
              </a:rPr>
              <a:t>cm</a:t>
            </a:r>
          </a:p>
        </p:txBody>
      </p:sp>
      <p:sp>
        <p:nvSpPr>
          <p:cNvPr id="110" name="Rechteck 109"/>
          <p:cNvSpPr/>
          <p:nvPr/>
        </p:nvSpPr>
        <p:spPr>
          <a:xfrm rot="16200000">
            <a:off x="6614604" y="9961128"/>
            <a:ext cx="974947" cy="307777"/>
          </a:xfrm>
          <a:prstGeom prst="rect">
            <a:avLst/>
          </a:prstGeom>
          <a:solidFill>
            <a:schemeClr val="bg1">
              <a:lumMod val="95000"/>
            </a:schemeClr>
          </a:solidFill>
          <a:ln>
            <a:solidFill>
              <a:schemeClr val="accent1"/>
            </a:solidFill>
          </a:ln>
        </p:spPr>
        <p:txBody>
          <a:bodyPr wrap="none">
            <a:spAutoFit/>
          </a:bodyPr>
          <a:lstStyle/>
          <a:p>
            <a:r>
              <a:rPr lang="de-DE" sz="1400" dirty="0">
                <a:solidFill>
                  <a:schemeClr val="tx1"/>
                </a:solidFill>
                <a:latin typeface="Arial" panose="020B0604020202020204" pitchFamily="34" charset="0"/>
                <a:cs typeface="Arial" panose="020B0604020202020204" pitchFamily="34" charset="0"/>
              </a:rPr>
              <a:t>= 3,30 cm</a:t>
            </a:r>
          </a:p>
        </p:txBody>
      </p:sp>
      <p:sp>
        <p:nvSpPr>
          <p:cNvPr id="111" name="Rechteck 110"/>
          <p:cNvSpPr/>
          <p:nvPr/>
        </p:nvSpPr>
        <p:spPr>
          <a:xfrm>
            <a:off x="6765330" y="9090322"/>
            <a:ext cx="864339" cy="276999"/>
          </a:xfrm>
          <a:prstGeom prst="rect">
            <a:avLst/>
          </a:prstGeom>
          <a:solidFill>
            <a:schemeClr val="bg1">
              <a:lumMod val="95000"/>
            </a:schemeClr>
          </a:solidFill>
          <a:ln>
            <a:solidFill>
              <a:schemeClr val="accent1"/>
            </a:solidFill>
          </a:ln>
        </p:spPr>
        <p:txBody>
          <a:bodyPr wrap="none">
            <a:spAutoFit/>
          </a:bodyPr>
          <a:lstStyle/>
          <a:p>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2,33 </a:t>
            </a:r>
            <a:r>
              <a:rPr lang="de-DE" sz="1200" dirty="0">
                <a:solidFill>
                  <a:schemeClr val="tx1"/>
                </a:solidFill>
                <a:latin typeface="Arial" panose="020B0604020202020204" pitchFamily="34" charset="0"/>
                <a:cs typeface="Arial" panose="020B0604020202020204" pitchFamily="34" charset="0"/>
              </a:rPr>
              <a:t>cm</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689" y="1212171"/>
            <a:ext cx="5854476" cy="8283383"/>
          </a:xfrm>
          <a:prstGeom prst="rect">
            <a:avLst/>
          </a:prstGeom>
        </p:spPr>
      </p:pic>
      <p:sp>
        <p:nvSpPr>
          <p:cNvPr id="17" name="Textfeld 16"/>
          <p:cNvSpPr txBox="1"/>
          <p:nvPr/>
        </p:nvSpPr>
        <p:spPr>
          <a:xfrm rot="19818827">
            <a:off x="440663" y="2330924"/>
            <a:ext cx="1951175" cy="830997"/>
          </a:xfrm>
          <a:prstGeom prst="rect">
            <a:avLst/>
          </a:prstGeom>
          <a:solidFill>
            <a:schemeClr val="bg1"/>
          </a:solidFill>
          <a:ln>
            <a:solidFill>
              <a:srgbClr val="0070C0"/>
            </a:solidFill>
            <a:prstDash val="lgDash"/>
          </a:ln>
        </p:spPr>
        <p:txBody>
          <a:bodyPr wrap="none" rtlCol="0">
            <a:spAutoFit/>
          </a:bodyPr>
          <a:lstStyle/>
          <a:p>
            <a:pPr algn="ctr"/>
            <a:r>
              <a:rPr lang="de-DE" dirty="0" smtClean="0">
                <a:solidFill>
                  <a:srgbClr val="FF0000"/>
                </a:solidFill>
              </a:rPr>
              <a:t>Beispiel .</a:t>
            </a:r>
            <a:r>
              <a:rPr lang="de-DE" dirty="0" err="1" smtClean="0">
                <a:solidFill>
                  <a:srgbClr val="FF0000"/>
                </a:solidFill>
              </a:rPr>
              <a:t>jpeg</a:t>
            </a:r>
            <a:r>
              <a:rPr lang="de-DE" dirty="0" smtClean="0">
                <a:solidFill>
                  <a:srgbClr val="FF0000"/>
                </a:solidFill>
              </a:rPr>
              <a:t> </a:t>
            </a:r>
          </a:p>
          <a:p>
            <a:pPr algn="ctr"/>
            <a:r>
              <a:rPr lang="de-DE" dirty="0" smtClean="0">
                <a:solidFill>
                  <a:srgbClr val="FF0000"/>
                </a:solidFill>
              </a:rPr>
              <a:t>(Bild)</a:t>
            </a:r>
            <a:endParaRPr lang="de-DE" dirty="0">
              <a:solidFill>
                <a:srgbClr val="FF0000"/>
              </a:solidFill>
            </a:endParaRPr>
          </a:p>
        </p:txBody>
      </p:sp>
    </p:spTree>
    <p:extLst>
      <p:ext uri="{BB962C8B-B14F-4D97-AF65-F5344CB8AC3E}">
        <p14:creationId xmlns:p14="http://schemas.microsoft.com/office/powerpoint/2010/main" val="3241245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516</Words>
  <Application>Microsoft Office PowerPoint</Application>
  <PresentationFormat>Benutzerdefiniert</PresentationFormat>
  <Paragraphs>151</Paragraphs>
  <Slides>14</Slides>
  <Notes>0</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Heimatforscher</dc:title>
  <dc:subject>Muster-Richtlinien</dc:subject>
  <dc:creator>Hermann Schmidt</dc:creator>
  <cp:lastModifiedBy>Schmidt</cp:lastModifiedBy>
  <cp:revision>172</cp:revision>
  <cp:lastPrinted>2017-05-01T16:37:46Z</cp:lastPrinted>
  <dcterms:created xsi:type="dcterms:W3CDTF">2010-12-10T18:40:46Z</dcterms:created>
  <dcterms:modified xsi:type="dcterms:W3CDTF">2017-05-24T14:20:36Z</dcterms:modified>
</cp:coreProperties>
</file>